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08" r:id="rId3"/>
  </p:sldMasterIdLst>
  <p:notesMasterIdLst>
    <p:notesMasterId r:id="rId79"/>
  </p:notesMasterIdLst>
  <p:sldIdLst>
    <p:sldId id="256" r:id="rId4"/>
    <p:sldId id="257" r:id="rId5"/>
    <p:sldId id="358" r:id="rId6"/>
    <p:sldId id="357" r:id="rId7"/>
    <p:sldId id="280" r:id="rId8"/>
    <p:sldId id="364" r:id="rId9"/>
    <p:sldId id="365" r:id="rId10"/>
    <p:sldId id="366" r:id="rId11"/>
    <p:sldId id="354" r:id="rId12"/>
    <p:sldId id="355" r:id="rId13"/>
    <p:sldId id="356" r:id="rId14"/>
    <p:sldId id="290" r:id="rId15"/>
    <p:sldId id="360" r:id="rId16"/>
    <p:sldId id="361"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59"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62" r:id="rId64"/>
    <p:sldId id="341" r:id="rId65"/>
    <p:sldId id="342" r:id="rId66"/>
    <p:sldId id="343" r:id="rId67"/>
    <p:sldId id="344" r:id="rId68"/>
    <p:sldId id="345" r:id="rId69"/>
    <p:sldId id="346" r:id="rId70"/>
    <p:sldId id="363" r:id="rId71"/>
    <p:sldId id="347" r:id="rId72"/>
    <p:sldId id="348" r:id="rId73"/>
    <p:sldId id="349" r:id="rId74"/>
    <p:sldId id="350" r:id="rId75"/>
    <p:sldId id="351" r:id="rId76"/>
    <p:sldId id="352" r:id="rId77"/>
    <p:sldId id="353"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ting Xuan" initials="SX" lastIdx="1" clrIdx="0">
    <p:extLst>
      <p:ext uri="{19B8F6BF-5375-455C-9EA6-DF929625EA0E}">
        <p15:presenceInfo xmlns:p15="http://schemas.microsoft.com/office/powerpoint/2012/main" userId="24476e4190808c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1" d="100"/>
          <a:sy n="81" d="100"/>
        </p:scale>
        <p:origin x="10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ting Xuan" userId="24476e4190808c8e" providerId="LiveId" clId="{21D19CA5-2F1A-46E6-A5CB-963F3B1101C5}"/>
    <pc:docChg chg="addSld delSld modSld">
      <pc:chgData name="Sunting Xuan" userId="24476e4190808c8e" providerId="LiveId" clId="{21D19CA5-2F1A-46E6-A5CB-963F3B1101C5}" dt="2024-09-24T14:02:54.609" v="11" actId="20577"/>
      <pc:docMkLst>
        <pc:docMk/>
      </pc:docMkLst>
      <pc:sldChg chg="modSp">
        <pc:chgData name="Sunting Xuan" userId="24476e4190808c8e" providerId="LiveId" clId="{21D19CA5-2F1A-46E6-A5CB-963F3B1101C5}" dt="2024-09-24T14:02:54.609" v="11" actId="20577"/>
        <pc:sldMkLst>
          <pc:docMk/>
          <pc:sldMk cId="4024144998" sldId="306"/>
        </pc:sldMkLst>
        <pc:spChg chg="mod">
          <ac:chgData name="Sunting Xuan" userId="24476e4190808c8e" providerId="LiveId" clId="{21D19CA5-2F1A-46E6-A5CB-963F3B1101C5}" dt="2024-09-24T14:02:54.609" v="11" actId="20577"/>
          <ac:spMkLst>
            <pc:docMk/>
            <pc:sldMk cId="4024144998" sldId="306"/>
            <ac:spMk id="13326" creationId="{00000000-0000-0000-0000-000000000000}"/>
          </ac:spMkLst>
        </pc:spChg>
      </pc:sldChg>
      <pc:sldChg chg="modSp">
        <pc:chgData name="Sunting Xuan" userId="24476e4190808c8e" providerId="LiveId" clId="{21D19CA5-2F1A-46E6-A5CB-963F3B1101C5}" dt="2024-09-21T02:14:20.311" v="7" actId="20577"/>
        <pc:sldMkLst>
          <pc:docMk/>
          <pc:sldMk cId="1398277380" sldId="322"/>
        </pc:sldMkLst>
        <pc:spChg chg="mod">
          <ac:chgData name="Sunting Xuan" userId="24476e4190808c8e" providerId="LiveId" clId="{21D19CA5-2F1A-46E6-A5CB-963F3B1101C5}" dt="2024-09-21T02:14:20.311" v="7" actId="20577"/>
          <ac:spMkLst>
            <pc:docMk/>
            <pc:sldMk cId="1398277380" sldId="322"/>
            <ac:spMk id="33800" creationId="{00000000-0000-0000-0000-000000000000}"/>
          </ac:spMkLst>
        </pc:spChg>
      </pc:sldChg>
      <pc:sldChg chg="modSp">
        <pc:chgData name="Sunting Xuan" userId="24476e4190808c8e" providerId="LiveId" clId="{21D19CA5-2F1A-46E6-A5CB-963F3B1101C5}" dt="2024-09-21T02:44:29.553" v="9" actId="1076"/>
        <pc:sldMkLst>
          <pc:docMk/>
          <pc:sldMk cId="1034250634" sldId="323"/>
        </pc:sldMkLst>
        <pc:spChg chg="mod">
          <ac:chgData name="Sunting Xuan" userId="24476e4190808c8e" providerId="LiveId" clId="{21D19CA5-2F1A-46E6-A5CB-963F3B1101C5}" dt="2024-09-21T02:44:29.553" v="9" actId="1076"/>
          <ac:spMkLst>
            <pc:docMk/>
            <pc:sldMk cId="1034250634" sldId="323"/>
            <ac:spMk id="15" creationId="{00000000-0000-0000-0000-000000000000}"/>
          </ac:spMkLst>
        </pc:spChg>
      </pc:sldChg>
      <pc:sldChg chg="new del">
        <pc:chgData name="Sunting Xuan" userId="24476e4190808c8e" providerId="LiveId" clId="{21D19CA5-2F1A-46E6-A5CB-963F3B1101C5}" dt="2024-09-21T02:10:37.914" v="1" actId="47"/>
        <pc:sldMkLst>
          <pc:docMk/>
          <pc:sldMk cId="140981828" sldId="367"/>
        </pc:sldMkLst>
      </pc:sldChg>
    </pc:docChg>
  </pc:docChgLst>
  <pc:docChgLst>
    <pc:chgData userId="24476e4190808c8e" providerId="LiveId" clId="{1389A7B9-9F55-4795-AE8B-B2DE910B76CB}"/>
    <pc:docChg chg="undo redo modSld">
      <pc:chgData name="" userId="24476e4190808c8e" providerId="LiveId" clId="{1389A7B9-9F55-4795-AE8B-B2DE910B76CB}" dt="2024-09-24T08:26:00.059" v="28" actId="1076"/>
      <pc:docMkLst>
        <pc:docMk/>
      </pc:docMkLst>
      <pc:sldChg chg="modSp">
        <pc:chgData name="" userId="24476e4190808c8e" providerId="LiveId" clId="{1389A7B9-9F55-4795-AE8B-B2DE910B76CB}" dt="2024-09-24T07:00:13.934" v="13" actId="20577"/>
        <pc:sldMkLst>
          <pc:docMk/>
          <pc:sldMk cId="400376212" sldId="256"/>
        </pc:sldMkLst>
        <pc:spChg chg="mod">
          <ac:chgData name="" userId="24476e4190808c8e" providerId="LiveId" clId="{1389A7B9-9F55-4795-AE8B-B2DE910B76CB}" dt="2024-09-24T07:00:13.934" v="13" actId="20577"/>
          <ac:spMkLst>
            <pc:docMk/>
            <pc:sldMk cId="400376212" sldId="256"/>
            <ac:spMk id="3" creationId="{00000000-0000-0000-0000-000000000000}"/>
          </ac:spMkLst>
        </pc:spChg>
      </pc:sldChg>
      <pc:sldChg chg="modSp">
        <pc:chgData name="" userId="24476e4190808c8e" providerId="LiveId" clId="{1389A7B9-9F55-4795-AE8B-B2DE910B76CB}" dt="2024-09-20T07:28:16.195" v="0" actId="20577"/>
        <pc:sldMkLst>
          <pc:docMk/>
          <pc:sldMk cId="1515521956" sldId="298"/>
        </pc:sldMkLst>
        <pc:spChg chg="mod">
          <ac:chgData name="" userId="24476e4190808c8e" providerId="LiveId" clId="{1389A7B9-9F55-4795-AE8B-B2DE910B76CB}" dt="2024-09-20T07:28:16.195" v="0" actId="20577"/>
          <ac:spMkLst>
            <pc:docMk/>
            <pc:sldMk cId="1515521956" sldId="298"/>
            <ac:spMk id="82947" creationId="{00000000-0000-0000-0000-000000000000}"/>
          </ac:spMkLst>
        </pc:spChg>
      </pc:sldChg>
      <pc:sldChg chg="modSp">
        <pc:chgData name="" userId="24476e4190808c8e" providerId="LiveId" clId="{1389A7B9-9F55-4795-AE8B-B2DE910B76CB}" dt="2024-09-20T07:29:27.229" v="1" actId="20577"/>
        <pc:sldMkLst>
          <pc:docMk/>
          <pc:sldMk cId="3788732357" sldId="299"/>
        </pc:sldMkLst>
        <pc:spChg chg="mod">
          <ac:chgData name="" userId="24476e4190808c8e" providerId="LiveId" clId="{1389A7B9-9F55-4795-AE8B-B2DE910B76CB}" dt="2024-09-20T07:29:27.229" v="1" actId="20577"/>
          <ac:spMkLst>
            <pc:docMk/>
            <pc:sldMk cId="3788732357" sldId="299"/>
            <ac:spMk id="3" creationId="{00000000-0000-0000-0000-000000000000}"/>
          </ac:spMkLst>
        </pc:spChg>
      </pc:sldChg>
      <pc:sldChg chg="addSp delSp modSp">
        <pc:chgData name="" userId="24476e4190808c8e" providerId="LiveId" clId="{1389A7B9-9F55-4795-AE8B-B2DE910B76CB}" dt="2024-09-24T08:26:00.059" v="28" actId="1076"/>
        <pc:sldMkLst>
          <pc:docMk/>
          <pc:sldMk cId="2408345079" sldId="360"/>
        </pc:sldMkLst>
        <pc:spChg chg="mod">
          <ac:chgData name="" userId="24476e4190808c8e" providerId="LiveId" clId="{1389A7B9-9F55-4795-AE8B-B2DE910B76CB}" dt="2024-09-24T08:07:54.239" v="17"/>
          <ac:spMkLst>
            <pc:docMk/>
            <pc:sldMk cId="2408345079" sldId="360"/>
            <ac:spMk id="23" creationId="{00000000-0000-0000-0000-000000000000}"/>
          </ac:spMkLst>
        </pc:spChg>
        <pc:spChg chg="add mod">
          <ac:chgData name="" userId="24476e4190808c8e" providerId="LiveId" clId="{1389A7B9-9F55-4795-AE8B-B2DE910B76CB}" dt="2024-09-24T08:26:00.059" v="28" actId="1076"/>
          <ac:spMkLst>
            <pc:docMk/>
            <pc:sldMk cId="2408345079" sldId="360"/>
            <ac:spMk id="28" creationId="{00000000-0000-0000-0000-000000000000}"/>
          </ac:spMkLst>
        </pc:spChg>
        <pc:graphicFrameChg chg="del mod replId">
          <ac:chgData name="" userId="24476e4190808c8e" providerId="LiveId" clId="{1389A7B9-9F55-4795-AE8B-B2DE910B76CB}" dt="2024-09-24T08:25:32.595" v="19"/>
          <ac:graphicFrameMkLst>
            <pc:docMk/>
            <pc:sldMk cId="2408345079" sldId="360"/>
            <ac:graphicFrameMk id="2" creationId="{00000000-0000-0000-0000-000000000000}"/>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9-21T11:14:47.222"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790AB-06D4-4DE5-A37C-E7FF44695483}"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4DB89-0172-4143-AF66-C45259010FD2}" type="slidenum">
              <a:rPr lang="zh-CN" altLang="en-US" smtClean="0"/>
              <a:t>‹#›</a:t>
            </a:fld>
            <a:endParaRPr lang="zh-CN" altLang="en-US"/>
          </a:p>
        </p:txBody>
      </p:sp>
    </p:spTree>
    <p:extLst>
      <p:ext uri="{BB962C8B-B14F-4D97-AF65-F5344CB8AC3E}">
        <p14:creationId xmlns:p14="http://schemas.microsoft.com/office/powerpoint/2010/main" val="66743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公式上面“</a:t>
            </a:r>
            <a:r>
              <a:rPr lang="en-US" altLang="zh-CN" dirty="0"/>
              <a:t>2</a:t>
            </a:r>
            <a:r>
              <a:rPr lang="zh-CN" altLang="en-US" dirty="0"/>
              <a:t>”是表示在凝胶点之前的反应数量，即一定是线性的反应。这里的</a:t>
            </a:r>
            <a:r>
              <a:rPr lang="en-US" altLang="zh-CN" dirty="0"/>
              <a:t>p</a:t>
            </a:r>
            <a:r>
              <a:rPr lang="zh-CN" altLang="en-US" dirty="0"/>
              <a:t>对于</a:t>
            </a:r>
            <a:r>
              <a:rPr lang="en-US" altLang="zh-CN" dirty="0"/>
              <a:t>A</a:t>
            </a:r>
            <a:r>
              <a:rPr lang="zh-CN" altLang="en-US" dirty="0"/>
              <a:t>和</a:t>
            </a:r>
            <a:r>
              <a:rPr lang="en-US" altLang="zh-CN" dirty="0"/>
              <a:t>B</a:t>
            </a:r>
            <a:r>
              <a:rPr lang="zh-CN" altLang="en-US" dirty="0"/>
              <a:t>是相同的，因为基团数相等。</a:t>
            </a:r>
          </a:p>
        </p:txBody>
      </p:sp>
      <p:sp>
        <p:nvSpPr>
          <p:cNvPr id="4" name="灯片编号占位符 3"/>
          <p:cNvSpPr>
            <a:spLocks noGrp="1"/>
          </p:cNvSpPr>
          <p:nvPr>
            <p:ph type="sldNum" sz="quarter" idx="10"/>
          </p:nvPr>
        </p:nvSpPr>
        <p:spPr/>
        <p:txBody>
          <a:bodyPr/>
          <a:lstStyle/>
          <a:p>
            <a:fld id="{B5D0CAF7-C4BC-4BC2-A3D6-151D54A5ABC9}"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216707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是线性为前提，不交联</a:t>
            </a:r>
          </a:p>
        </p:txBody>
      </p:sp>
      <p:sp>
        <p:nvSpPr>
          <p:cNvPr id="4" name="灯片编号占位符 3"/>
          <p:cNvSpPr>
            <a:spLocks noGrp="1"/>
          </p:cNvSpPr>
          <p:nvPr>
            <p:ph type="sldNum" sz="quarter" idx="10"/>
          </p:nvPr>
        </p:nvSpPr>
        <p:spPr/>
        <p:txBody>
          <a:bodyPr/>
          <a:lstStyle/>
          <a:p>
            <a:fld id="{B5D0CAF7-C4BC-4BC2-A3D6-151D54A5ABC9}"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22229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387773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149475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298915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5971E57-E6BE-4FA1-AECD-A4D910B332C8}"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C612A95-8F31-41B4-992C-63B71FD18EF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152729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2844FF-B804-45DE-BCC2-70C866415921}"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247D63F-EF1D-4311-9A11-D0D6F499CFD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7036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33CBDA1-B220-4C61-84C1-D12E001C70B2}"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9B358D4-D433-414E-908F-1316E18DC20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57279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F761482A-395B-4FAE-A4DD-643F54EC09E3}"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BEA0A7E4-7189-4B2A-9B4F-F085DA5FFB8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77061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1FA6AF8-37EF-4073-81D9-B77D80D6A54B}"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B00D4C48-8854-4012-8707-7B19041CC95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78436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F458FC5-D030-4E29-91C0-0356EF0C0BA5}"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324B5F32-B769-4BC7-B7E5-6860D41271E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36924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EC3C192-7BB2-4BD2-A2E5-B3486037F2F5}"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9E275A5A-F596-4BE2-8F4A-284C3FB75405}"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56337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5428B8C-9D4F-44EC-AA97-BEB58B0453A8}"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A36152B-0589-443F-9723-AE3C8719CCF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966526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1005149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6A7775A-2F10-431F-BC1D-350C6C07E1A3}"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206AFDF-BCCD-4D6C-B72D-2FD539D0D499}"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88509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37D40B-A883-4FB3-BB63-CA7E844F0722}"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441D77E-7AD7-4A27-8A04-CDBBAA8762E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75702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CA27AB5-EB44-41D4-A0AF-31FA41BEC7EB}"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65F83CD-D212-47D3-9FFF-47A7E74E8455}"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8967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78109C7-0B7F-4828-B784-AA75E5B387C5}"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AE3A53A-F933-47F0-88C8-A35EBF84EBF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34425535"/>
      </p:ext>
    </p:extLst>
  </p:cSld>
  <p:clrMapOvr>
    <a:masterClrMapping/>
  </p:clrMapOvr>
  <p:transition spd="slow">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3C4CB8E-4E73-4D4F-A9EC-F981DAF0499D}"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8132E92-A02F-49EC-9811-F933CE30F1D9}"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11292840"/>
      </p:ext>
    </p:extLst>
  </p:cSld>
  <p:clrMapOvr>
    <a:masterClrMapping/>
  </p:clrMapOvr>
  <p:transition spd="slow">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A90F385-995F-470E-9C5F-A7F03F10BF3F}"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E87F9D3-7555-423A-81EC-2A8592FA71C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1786113"/>
      </p:ext>
    </p:extLst>
  </p:cSld>
  <p:clrMapOvr>
    <a:masterClrMapping/>
  </p:clrMapOvr>
  <p:transition spd="slow">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AA04CAFF-A884-4FEB-A229-EDC0FE330156}"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654B130-A971-4694-A266-FF620CE6A17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145606635"/>
      </p:ext>
    </p:extLst>
  </p:cSld>
  <p:clrMapOvr>
    <a:masterClrMapping/>
  </p:clrMapOvr>
  <p:transition spd="slow">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FC279B3-C693-4B15-934A-DA76D97BCDC1}"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5DDF8338-CC17-484F-839F-DE4F3BC6D93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24744011"/>
      </p:ext>
    </p:extLst>
  </p:cSld>
  <p:clrMapOvr>
    <a:masterClrMapping/>
  </p:clrMapOvr>
  <p:transition spd="slow">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E2EF6E2-9991-48DF-82E9-B64CDE5DCDC2}"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D73D7E1-590C-412F-BEB9-889A3F4DB5A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68710564"/>
      </p:ext>
    </p:extLst>
  </p:cSld>
  <p:clrMapOvr>
    <a:masterClrMapping/>
  </p:clrMapOvr>
  <p:transition spd="slow">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0A74296-CD91-496C-9229-3A1AF9C34DAD}"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723D365F-996F-40F0-A335-49ACBD1ADB1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73279807"/>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6948472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11CD726-99E4-4054-A154-75682B4B1A36}"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C869F14-E0FD-4E4D-8048-46BF5EF3EB1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98460156"/>
      </p:ext>
    </p:extLst>
  </p:cSld>
  <p:clrMapOvr>
    <a:masterClrMapping/>
  </p:clrMapOvr>
  <p:transition spd="slow">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1EC953-372E-4F1C-8AB6-40CC848F23B1}"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4EF4825-4401-4C13-A89E-436AA13BBF5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09829890"/>
      </p:ext>
    </p:extLst>
  </p:cSld>
  <p:clrMapOvr>
    <a:masterClrMapping/>
  </p:clrMapOvr>
  <p:transition spd="slow">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BA580F6-174B-4A74-B00B-6CF1E6E27432}"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92E99FE-C7BC-433D-8067-AFAFCAC53E8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01001632"/>
      </p:ext>
    </p:extLst>
  </p:cSld>
  <p:clrMapOvr>
    <a:masterClrMapping/>
  </p:clrMapOvr>
  <p:transition spd="slow">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F3CFBB3-8605-4B80-AB82-B19FCCABEF66}"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3CFEB9F-F197-4272-BA14-17642F488F7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39331047"/>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216250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3109542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1607954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129246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989109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60B0180-5D15-4013-931A-563B79EFA6A1}"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3335558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B0180-5D15-4013-931A-563B79EFA6A1}" type="datetimeFigureOut">
              <a:rPr lang="zh-CN" altLang="en-US" smtClean="0"/>
              <a:t>2024/9/24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B4E92-4D3A-4FAB-AFD9-9160DA732AE6}" type="slidenum">
              <a:rPr lang="zh-CN" altLang="en-US" smtClean="0"/>
              <a:t>‹#›</a:t>
            </a:fld>
            <a:endParaRPr lang="zh-CN" altLang="en-US"/>
          </a:p>
        </p:txBody>
      </p:sp>
    </p:spTree>
    <p:extLst>
      <p:ext uri="{BB962C8B-B14F-4D97-AF65-F5344CB8AC3E}">
        <p14:creationId xmlns:p14="http://schemas.microsoft.com/office/powerpoint/2010/main" val="499966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A63F3200-6B80-4F0F-8A65-51AF519D3AB3}" type="datetimeFigureOut">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2DF013C1-D458-4E2C-9502-FCC3EA859DE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001851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98764143-2A70-4830-A352-2D03725EB909}" type="datetime1">
              <a:rPr lang="zh-CN" altLang="en-US">
                <a:solidFill>
                  <a:prstClr val="black">
                    <a:tint val="75000"/>
                  </a:prstClr>
                </a:solidFill>
              </a:rPr>
              <a:pPr>
                <a:defRPr/>
              </a:pPr>
              <a:t>2024/9/24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59B272-3560-4942-AA4D-C257311B19B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820818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pull/>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21.wmf"/><Relationship Id="rId7" Type="http://schemas.openxmlformats.org/officeDocument/2006/relationships/image" Target="../media/image27.wmf"/><Relationship Id="rId2" Type="http://schemas.openxmlformats.org/officeDocument/2006/relationships/oleObject" Target="../embeddings/oleObject26.bin"/><Relationship Id="rId1" Type="http://schemas.openxmlformats.org/officeDocument/2006/relationships/slideLayout" Target="../slideLayouts/slideLayout18.xml"/><Relationship Id="rId6" Type="http://schemas.openxmlformats.org/officeDocument/2006/relationships/oleObject" Target="../embeddings/oleObject28.bin"/><Relationship Id="rId5" Type="http://schemas.openxmlformats.org/officeDocument/2006/relationships/image" Target="../media/image22.wmf"/><Relationship Id="rId4" Type="http://schemas.openxmlformats.org/officeDocument/2006/relationships/oleObject" Target="../embeddings/oleObject27.bin"/><Relationship Id="rId9" Type="http://schemas.openxmlformats.org/officeDocument/2006/relationships/image" Target="../media/image28.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22.wmf"/><Relationship Id="rId7" Type="http://schemas.openxmlformats.org/officeDocument/2006/relationships/image" Target="../media/image30.wmf"/><Relationship Id="rId2" Type="http://schemas.openxmlformats.org/officeDocument/2006/relationships/oleObject" Target="../embeddings/oleObject30.bin"/><Relationship Id="rId1" Type="http://schemas.openxmlformats.org/officeDocument/2006/relationships/slideLayout" Target="../slideLayouts/slideLayout18.xml"/><Relationship Id="rId6" Type="http://schemas.openxmlformats.org/officeDocument/2006/relationships/oleObject" Target="../embeddings/oleObject32.bin"/><Relationship Id="rId5" Type="http://schemas.openxmlformats.org/officeDocument/2006/relationships/image" Target="../media/image29.wmf"/><Relationship Id="rId4" Type="http://schemas.openxmlformats.org/officeDocument/2006/relationships/oleObject" Target="../embeddings/oleObject31.bin"/><Relationship Id="rId9" Type="http://schemas.openxmlformats.org/officeDocument/2006/relationships/image" Target="../media/image31.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23.wmf"/><Relationship Id="rId18" Type="http://schemas.openxmlformats.org/officeDocument/2006/relationships/oleObject" Target="../embeddings/oleObject42.bin"/><Relationship Id="rId3" Type="http://schemas.openxmlformats.org/officeDocument/2006/relationships/image" Target="../media/image22.wmf"/><Relationship Id="rId21" Type="http://schemas.openxmlformats.org/officeDocument/2006/relationships/image" Target="../media/image34.wmf"/><Relationship Id="rId7" Type="http://schemas.openxmlformats.org/officeDocument/2006/relationships/image" Target="../media/image30.wmf"/><Relationship Id="rId12" Type="http://schemas.openxmlformats.org/officeDocument/2006/relationships/oleObject" Target="../embeddings/oleObject39.bin"/><Relationship Id="rId17" Type="http://schemas.openxmlformats.org/officeDocument/2006/relationships/image" Target="../media/image28.wmf"/><Relationship Id="rId2" Type="http://schemas.openxmlformats.org/officeDocument/2006/relationships/oleObject" Target="../embeddings/oleObject34.bin"/><Relationship Id="rId16" Type="http://schemas.openxmlformats.org/officeDocument/2006/relationships/oleObject" Target="../embeddings/oleObject41.bin"/><Relationship Id="rId20" Type="http://schemas.openxmlformats.org/officeDocument/2006/relationships/oleObject" Target="../embeddings/oleObject43.bin"/><Relationship Id="rId1" Type="http://schemas.openxmlformats.org/officeDocument/2006/relationships/slideLayout" Target="../slideLayouts/slideLayout18.xml"/><Relationship Id="rId6" Type="http://schemas.openxmlformats.org/officeDocument/2006/relationships/oleObject" Target="../embeddings/oleObject36.bin"/><Relationship Id="rId11" Type="http://schemas.openxmlformats.org/officeDocument/2006/relationships/image" Target="../media/image33.wmf"/><Relationship Id="rId5" Type="http://schemas.openxmlformats.org/officeDocument/2006/relationships/image" Target="../media/image29.wmf"/><Relationship Id="rId15" Type="http://schemas.openxmlformats.org/officeDocument/2006/relationships/image" Target="../media/image27.wmf"/><Relationship Id="rId10" Type="http://schemas.openxmlformats.org/officeDocument/2006/relationships/oleObject" Target="../embeddings/oleObject38.bin"/><Relationship Id="rId19" Type="http://schemas.openxmlformats.org/officeDocument/2006/relationships/image" Target="../media/image18.wmf"/><Relationship Id="rId4" Type="http://schemas.openxmlformats.org/officeDocument/2006/relationships/oleObject" Target="../embeddings/oleObject35.bin"/><Relationship Id="rId9" Type="http://schemas.openxmlformats.org/officeDocument/2006/relationships/image" Target="../media/image32.wmf"/><Relationship Id="rId14" Type="http://schemas.openxmlformats.org/officeDocument/2006/relationships/oleObject" Target="../embeddings/oleObject40.bin"/></Relationships>
</file>

<file path=ppt/slides/_rels/slide1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44.bin"/><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45.bin"/><Relationship Id="rId1" Type="http://schemas.openxmlformats.org/officeDocument/2006/relationships/slideLayout" Target="../slideLayouts/slideLayout18.xml"/><Relationship Id="rId6" Type="http://schemas.openxmlformats.org/officeDocument/2006/relationships/oleObject" Target="../embeddings/oleObject47.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4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4.wmf"/><Relationship Id="rId7" Type="http://schemas.openxmlformats.org/officeDocument/2006/relationships/oleObject" Target="../embeddings/oleObject52.bin"/><Relationship Id="rId2" Type="http://schemas.openxmlformats.org/officeDocument/2006/relationships/oleObject" Target="../embeddings/oleObject50.bin"/><Relationship Id="rId1" Type="http://schemas.openxmlformats.org/officeDocument/2006/relationships/slideLayout" Target="../slideLayouts/slideLayout29.xml"/><Relationship Id="rId6" Type="http://schemas.openxmlformats.org/officeDocument/2006/relationships/image" Target="../media/image46.wmf"/><Relationship Id="rId5" Type="http://schemas.openxmlformats.org/officeDocument/2006/relationships/oleObject" Target="../embeddings/oleObject51.bin"/><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53.bin"/><Relationship Id="rId1" Type="http://schemas.openxmlformats.org/officeDocument/2006/relationships/slideLayout" Target="../slideLayouts/slideLayout24.xml"/><Relationship Id="rId5" Type="http://schemas.openxmlformats.org/officeDocument/2006/relationships/image" Target="../media/image49.wmf"/><Relationship Id="rId4" Type="http://schemas.openxmlformats.org/officeDocument/2006/relationships/oleObject" Target="../embeddings/oleObject54.bin"/></Relationships>
</file>

<file path=ppt/slides/_rels/slide2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55.bin"/><Relationship Id="rId1" Type="http://schemas.openxmlformats.org/officeDocument/2006/relationships/slideLayout" Target="../slideLayouts/slideLayout24.xml"/><Relationship Id="rId5" Type="http://schemas.openxmlformats.org/officeDocument/2006/relationships/image" Target="../media/image51.wmf"/><Relationship Id="rId4" Type="http://schemas.openxmlformats.org/officeDocument/2006/relationships/oleObject" Target="../embeddings/oleObject56.bin"/></Relationships>
</file>

<file path=ppt/slides/_rels/slide2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52.wmf"/><Relationship Id="rId5" Type="http://schemas.openxmlformats.org/officeDocument/2006/relationships/oleObject" Target="../embeddings/oleObject58.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60.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61.bin"/><Relationship Id="rId1" Type="http://schemas.openxmlformats.org/officeDocument/2006/relationships/slideLayout" Target="../slideLayouts/slideLayout29.xml"/><Relationship Id="rId6" Type="http://schemas.openxmlformats.org/officeDocument/2006/relationships/oleObject" Target="../embeddings/oleObject63.bin"/><Relationship Id="rId5" Type="http://schemas.openxmlformats.org/officeDocument/2006/relationships/image" Target="../media/image56.wmf"/><Relationship Id="rId4" Type="http://schemas.openxmlformats.org/officeDocument/2006/relationships/oleObject" Target="../embeddings/oleObject62.bin"/><Relationship Id="rId9" Type="http://schemas.openxmlformats.org/officeDocument/2006/relationships/image" Target="../media/image58.wmf"/></Relationships>
</file>

<file path=ppt/slides/_rels/slide27.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0.wmf"/><Relationship Id="rId2" Type="http://schemas.openxmlformats.org/officeDocument/2006/relationships/oleObject" Target="../embeddings/oleObject65.bin"/><Relationship Id="rId1" Type="http://schemas.openxmlformats.org/officeDocument/2006/relationships/slideLayout" Target="../slideLayouts/slideLayout29.xml"/><Relationship Id="rId6" Type="http://schemas.openxmlformats.org/officeDocument/2006/relationships/oleObject" Target="../embeddings/oleObject67.bin"/><Relationship Id="rId5" Type="http://schemas.openxmlformats.org/officeDocument/2006/relationships/image" Target="../media/image49.wmf"/><Relationship Id="rId4" Type="http://schemas.openxmlformats.org/officeDocument/2006/relationships/oleObject" Target="../embeddings/oleObject66.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45.png"/><Relationship Id="rId7" Type="http://schemas.openxmlformats.org/officeDocument/2006/relationships/image" Target="../media/image61.wmf"/><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oleObject" Target="../embeddings/oleObject69.bin"/><Relationship Id="rId5" Type="http://schemas.openxmlformats.org/officeDocument/2006/relationships/image" Target="../media/image49.wmf"/><Relationship Id="rId4" Type="http://schemas.openxmlformats.org/officeDocument/2006/relationships/oleObject" Target="../embeddings/oleObject68.bin"/><Relationship Id="rId9" Type="http://schemas.openxmlformats.org/officeDocument/2006/relationships/image" Target="../media/image62.wmf"/></Relationships>
</file>

<file path=ppt/slides/_rels/slide2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71.bin"/><Relationship Id="rId1" Type="http://schemas.openxmlformats.org/officeDocument/2006/relationships/slideLayout" Target="../slideLayouts/slideLayout29.xml"/><Relationship Id="rId6" Type="http://schemas.openxmlformats.org/officeDocument/2006/relationships/image" Target="../media/image66.png"/><Relationship Id="rId5" Type="http://schemas.openxmlformats.org/officeDocument/2006/relationships/image" Target="../media/image62.wmf"/><Relationship Id="rId4" Type="http://schemas.openxmlformats.org/officeDocument/2006/relationships/oleObject" Target="../embeddings/oleObject7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73.bin"/><Relationship Id="rId2"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2.wmf"/><Relationship Id="rId5" Type="http://schemas.openxmlformats.org/officeDocument/2006/relationships/oleObject" Target="../embeddings/oleObject74.bin"/><Relationship Id="rId4" Type="http://schemas.openxmlformats.org/officeDocument/2006/relationships/image" Target="../media/image68.wmf"/></Relationships>
</file>

<file path=ppt/slides/_rels/slide31.x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0.wmf"/><Relationship Id="rId2" Type="http://schemas.openxmlformats.org/officeDocument/2006/relationships/oleObject" Target="../embeddings/oleObject75.bin"/><Relationship Id="rId1" Type="http://schemas.openxmlformats.org/officeDocument/2006/relationships/slideLayout" Target="../slideLayouts/slideLayout29.xml"/><Relationship Id="rId6" Type="http://schemas.openxmlformats.org/officeDocument/2006/relationships/oleObject" Target="../embeddings/oleObject77.bin"/><Relationship Id="rId5" Type="http://schemas.openxmlformats.org/officeDocument/2006/relationships/image" Target="../media/image56.wmf"/><Relationship Id="rId4" Type="http://schemas.openxmlformats.org/officeDocument/2006/relationships/oleObject" Target="../embeddings/oleObject7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71.png"/><Relationship Id="rId7" Type="http://schemas.openxmlformats.org/officeDocument/2006/relationships/image" Target="../media/image73.wmf"/><Relationship Id="rId2" Type="http://schemas.openxmlformats.org/officeDocument/2006/relationships/oleObject" Target="../embeddings/oleObject78.bin"/><Relationship Id="rId1" Type="http://schemas.openxmlformats.org/officeDocument/2006/relationships/slideLayout" Target="../slideLayouts/slideLayout24.xml"/><Relationship Id="rId6" Type="http://schemas.openxmlformats.org/officeDocument/2006/relationships/oleObject" Target="../embeddings/oleObject80.bin"/><Relationship Id="rId5" Type="http://schemas.openxmlformats.org/officeDocument/2006/relationships/image" Target="../media/image72.wmf"/><Relationship Id="rId4" Type="http://schemas.openxmlformats.org/officeDocument/2006/relationships/oleObject" Target="../embeddings/oleObject79.bin"/><Relationship Id="rId9" Type="http://schemas.openxmlformats.org/officeDocument/2006/relationships/image" Target="../media/image74.wmf"/></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77.wmf"/><Relationship Id="rId5" Type="http://schemas.openxmlformats.org/officeDocument/2006/relationships/oleObject" Target="../embeddings/oleObject83.bin"/><Relationship Id="rId4" Type="http://schemas.openxmlformats.org/officeDocument/2006/relationships/image" Target="../media/image76.wmf"/></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63.png"/><Relationship Id="rId7" Type="http://schemas.openxmlformats.org/officeDocument/2006/relationships/oleObject" Target="../embeddings/oleObject4.bin"/><Relationship Id="rId1" Type="http://schemas.openxmlformats.org/officeDocument/2006/relationships/slideLayout" Target="../slideLayouts/slideLayout18.xml"/><Relationship Id="rId6" Type="http://schemas.openxmlformats.org/officeDocument/2006/relationships/image" Target="../media/image5.wmf"/><Relationship Id="rId11" Type="http://schemas.openxmlformats.org/officeDocument/2006/relationships/image" Target="../media/image65.png"/><Relationship Id="rId5" Type="http://schemas.openxmlformats.org/officeDocument/2006/relationships/oleObject" Target="../embeddings/oleObject3.bin"/><Relationship Id="rId10" Type="http://schemas.openxmlformats.org/officeDocument/2006/relationships/image" Target="../media/image7.wmf"/><Relationship Id="rId4" Type="http://schemas.openxmlformats.org/officeDocument/2006/relationships/image" Target="../media/image64.png"/><Relationship Id="rId9"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81.wmf"/><Relationship Id="rId7" Type="http://schemas.openxmlformats.org/officeDocument/2006/relationships/image" Target="../media/image83.wmf"/><Relationship Id="rId2" Type="http://schemas.openxmlformats.org/officeDocument/2006/relationships/oleObject" Target="../embeddings/oleObject84.bin"/><Relationship Id="rId1" Type="http://schemas.openxmlformats.org/officeDocument/2006/relationships/slideLayout" Target="../slideLayouts/slideLayout24.xml"/><Relationship Id="rId6" Type="http://schemas.openxmlformats.org/officeDocument/2006/relationships/oleObject" Target="../embeddings/oleObject86.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84.wmf"/></Relationships>
</file>

<file path=ppt/slides/_rels/slide44.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89.bin"/><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90.bin"/><Relationship Id="rId1" Type="http://schemas.openxmlformats.org/officeDocument/2006/relationships/slideLayout" Target="../slideLayouts/slideLayout24.xml"/><Relationship Id="rId6" Type="http://schemas.openxmlformats.org/officeDocument/2006/relationships/oleObject" Target="../embeddings/oleObject92.bin"/><Relationship Id="rId5" Type="http://schemas.openxmlformats.org/officeDocument/2006/relationships/image" Target="../media/image86.wmf"/><Relationship Id="rId4" Type="http://schemas.openxmlformats.org/officeDocument/2006/relationships/oleObject" Target="../embeddings/oleObject91.bin"/><Relationship Id="rId9" Type="http://schemas.openxmlformats.org/officeDocument/2006/relationships/image" Target="../media/image88.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image" Target="../media/image86.wmf"/><Relationship Id="rId7" Type="http://schemas.openxmlformats.org/officeDocument/2006/relationships/image" Target="../media/image85.wmf"/><Relationship Id="rId2" Type="http://schemas.openxmlformats.org/officeDocument/2006/relationships/oleObject" Target="../embeddings/oleObject94.bin"/><Relationship Id="rId1" Type="http://schemas.openxmlformats.org/officeDocument/2006/relationships/slideLayout" Target="../slideLayouts/slideLayout24.xml"/><Relationship Id="rId6" Type="http://schemas.openxmlformats.org/officeDocument/2006/relationships/oleObject" Target="../embeddings/oleObject96.bin"/><Relationship Id="rId5" Type="http://schemas.openxmlformats.org/officeDocument/2006/relationships/image" Target="../media/image89.wmf"/><Relationship Id="rId4" Type="http://schemas.openxmlformats.org/officeDocument/2006/relationships/oleObject" Target="../embeddings/oleObject95.bin"/><Relationship Id="rId9" Type="http://schemas.openxmlformats.org/officeDocument/2006/relationships/image" Target="../media/image90.wmf"/></Relationships>
</file>

<file path=ppt/slides/_rels/slide47.x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92.wmf"/><Relationship Id="rId2" Type="http://schemas.openxmlformats.org/officeDocument/2006/relationships/oleObject" Target="../embeddings/oleObject98.bin"/><Relationship Id="rId1" Type="http://schemas.openxmlformats.org/officeDocument/2006/relationships/slideLayout" Target="../slideLayouts/slideLayout24.xml"/><Relationship Id="rId6" Type="http://schemas.openxmlformats.org/officeDocument/2006/relationships/oleObject" Target="../embeddings/oleObject100.bin"/><Relationship Id="rId5" Type="http://schemas.openxmlformats.org/officeDocument/2006/relationships/image" Target="../media/image91.wmf"/><Relationship Id="rId4" Type="http://schemas.openxmlformats.org/officeDocument/2006/relationships/oleObject" Target="../embeddings/oleObject99.bin"/></Relationships>
</file>

<file path=ppt/slides/_rels/slide48.xml.rels><?xml version="1.0" encoding="UTF-8" standalone="yes"?>
<Relationships xmlns="http://schemas.openxmlformats.org/package/2006/relationships"><Relationship Id="rId13" Type="http://schemas.openxmlformats.org/officeDocument/2006/relationships/image" Target="../media/image61.wmf"/><Relationship Id="rId18" Type="http://schemas.openxmlformats.org/officeDocument/2006/relationships/oleObject" Target="../embeddings/oleObject109.bin"/><Relationship Id="rId26" Type="http://schemas.openxmlformats.org/officeDocument/2006/relationships/oleObject" Target="../embeddings/oleObject113.bin"/><Relationship Id="rId3" Type="http://schemas.openxmlformats.org/officeDocument/2006/relationships/image" Target="../media/image69.wmf"/><Relationship Id="rId21" Type="http://schemas.openxmlformats.org/officeDocument/2006/relationships/image" Target="../media/image92.wmf"/><Relationship Id="rId7" Type="http://schemas.openxmlformats.org/officeDocument/2006/relationships/image" Target="../media/image93.wmf"/><Relationship Id="rId12" Type="http://schemas.openxmlformats.org/officeDocument/2006/relationships/oleObject" Target="../embeddings/oleObject106.bin"/><Relationship Id="rId17" Type="http://schemas.openxmlformats.org/officeDocument/2006/relationships/image" Target="../media/image85.wmf"/><Relationship Id="rId25" Type="http://schemas.openxmlformats.org/officeDocument/2006/relationships/image" Target="../media/image89.wmf"/><Relationship Id="rId33" Type="http://schemas.openxmlformats.org/officeDocument/2006/relationships/image" Target="../media/image95.wmf"/><Relationship Id="rId2" Type="http://schemas.openxmlformats.org/officeDocument/2006/relationships/oleObject" Target="../embeddings/oleObject101.bin"/><Relationship Id="rId16" Type="http://schemas.openxmlformats.org/officeDocument/2006/relationships/oleObject" Target="../embeddings/oleObject108.bin"/><Relationship Id="rId20" Type="http://schemas.openxmlformats.org/officeDocument/2006/relationships/oleObject" Target="../embeddings/oleObject110.bin"/><Relationship Id="rId29" Type="http://schemas.openxmlformats.org/officeDocument/2006/relationships/image" Target="../media/image87.wmf"/><Relationship Id="rId1" Type="http://schemas.openxmlformats.org/officeDocument/2006/relationships/slideLayout" Target="../slideLayouts/slideLayout24.xml"/><Relationship Id="rId6" Type="http://schemas.openxmlformats.org/officeDocument/2006/relationships/oleObject" Target="../embeddings/oleObject103.bin"/><Relationship Id="rId11" Type="http://schemas.openxmlformats.org/officeDocument/2006/relationships/image" Target="../media/image47.wmf"/><Relationship Id="rId24" Type="http://schemas.openxmlformats.org/officeDocument/2006/relationships/oleObject" Target="../embeddings/oleObject112.bin"/><Relationship Id="rId32" Type="http://schemas.openxmlformats.org/officeDocument/2006/relationships/oleObject" Target="../embeddings/oleObject116.bin"/><Relationship Id="rId5" Type="http://schemas.openxmlformats.org/officeDocument/2006/relationships/image" Target="../media/image56.wmf"/><Relationship Id="rId15" Type="http://schemas.openxmlformats.org/officeDocument/2006/relationships/image" Target="../media/image94.wmf"/><Relationship Id="rId23" Type="http://schemas.openxmlformats.org/officeDocument/2006/relationships/image" Target="../media/image91.wmf"/><Relationship Id="rId28" Type="http://schemas.openxmlformats.org/officeDocument/2006/relationships/oleObject" Target="../embeddings/oleObject114.bin"/><Relationship Id="rId10" Type="http://schemas.openxmlformats.org/officeDocument/2006/relationships/oleObject" Target="../embeddings/oleObject105.bin"/><Relationship Id="rId19" Type="http://schemas.openxmlformats.org/officeDocument/2006/relationships/image" Target="../media/image86.wmf"/><Relationship Id="rId31" Type="http://schemas.openxmlformats.org/officeDocument/2006/relationships/image" Target="../media/image88.wmf"/><Relationship Id="rId4" Type="http://schemas.openxmlformats.org/officeDocument/2006/relationships/oleObject" Target="../embeddings/oleObject102.bin"/><Relationship Id="rId9" Type="http://schemas.openxmlformats.org/officeDocument/2006/relationships/image" Target="../media/image58.wmf"/><Relationship Id="rId14" Type="http://schemas.openxmlformats.org/officeDocument/2006/relationships/oleObject" Target="../embeddings/oleObject107.bin"/><Relationship Id="rId22" Type="http://schemas.openxmlformats.org/officeDocument/2006/relationships/oleObject" Target="../embeddings/oleObject111.bin"/><Relationship Id="rId27" Type="http://schemas.openxmlformats.org/officeDocument/2006/relationships/image" Target="../media/image90.wmf"/><Relationship Id="rId30" Type="http://schemas.openxmlformats.org/officeDocument/2006/relationships/oleObject" Target="../embeddings/oleObject115.bin"/><Relationship Id="rId8" Type="http://schemas.openxmlformats.org/officeDocument/2006/relationships/oleObject" Target="../embeddings/oleObject104.bin"/></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 Target="slide21.xml"/><Relationship Id="rId1" Type="http://schemas.openxmlformats.org/officeDocument/2006/relationships/slideLayout" Target="../slideLayouts/slideLayout18.x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9.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12.bin"/><Relationship Id="rId2" Type="http://schemas.openxmlformats.org/officeDocument/2006/relationships/oleObject" Target="../embeddings/oleObject7.bin"/><Relationship Id="rId1" Type="http://schemas.openxmlformats.org/officeDocument/2006/relationships/slideLayout" Target="../slideLayouts/slideLayout18.xml"/><Relationship Id="rId6" Type="http://schemas.openxmlformats.org/officeDocument/2006/relationships/oleObject" Target="../embeddings/oleObject9.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2.emf"/></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9.wmf"/><Relationship Id="rId2" Type="http://schemas.openxmlformats.org/officeDocument/2006/relationships/image" Target="../media/image15.wmf"/><Relationship Id="rId1" Type="http://schemas.openxmlformats.org/officeDocument/2006/relationships/slideLayout" Target="../slideLayouts/slideLayout18.xml"/><Relationship Id="rId6" Type="http://schemas.openxmlformats.org/officeDocument/2006/relationships/image" Target="../media/image16.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8.wmf"/><Relationship Id="rId4" Type="http://schemas.openxmlformats.org/officeDocument/2006/relationships/image" Target="../media/image12.emf"/><Relationship Id="rId9" Type="http://schemas.openxmlformats.org/officeDocument/2006/relationships/oleObject" Target="../embeddings/oleObject16.bin"/><Relationship Id="rId14" Type="http://schemas.openxmlformats.org/officeDocument/2006/relationships/image" Target="../media/image20.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5.wmf"/><Relationship Id="rId3" Type="http://schemas.openxmlformats.org/officeDocument/2006/relationships/image" Target="../media/image21.wmf"/><Relationship Id="rId7" Type="http://schemas.openxmlformats.org/officeDocument/2006/relationships/image" Target="../media/image23.wmf"/><Relationship Id="rId12" Type="http://schemas.openxmlformats.org/officeDocument/2006/relationships/oleObject" Target="../embeddings/oleObject24.bin"/><Relationship Id="rId2" Type="http://schemas.openxmlformats.org/officeDocument/2006/relationships/oleObject" Target="../embeddings/oleObject19.bin"/><Relationship Id="rId1" Type="http://schemas.openxmlformats.org/officeDocument/2006/relationships/slideLayout" Target="../slideLayouts/slideLayout18.xml"/><Relationship Id="rId6" Type="http://schemas.openxmlformats.org/officeDocument/2006/relationships/oleObject" Target="../embeddings/oleObject21.bin"/><Relationship Id="rId11" Type="http://schemas.openxmlformats.org/officeDocument/2006/relationships/image" Target="../media/image24.wmf"/><Relationship Id="rId5" Type="http://schemas.openxmlformats.org/officeDocument/2006/relationships/image" Target="../media/image22.wmf"/><Relationship Id="rId15" Type="http://schemas.openxmlformats.org/officeDocument/2006/relationships/image" Target="../media/image26.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8.wmf"/><Relationship Id="rId14" Type="http://schemas.openxmlformats.org/officeDocument/2006/relationships/oleObject" Target="../embeddings/oleObject2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43775" y="1475785"/>
            <a:ext cx="5164873" cy="1492483"/>
          </a:xfrm>
        </p:spPr>
        <p:txBody>
          <a:bodyPr/>
          <a:lstStyle/>
          <a:p>
            <a:r>
              <a:rPr lang="zh-CN" altLang="en-US" dirty="0">
                <a:latin typeface="Adobe 楷体 Std R" panose="02020400000000000000" pitchFamily="18" charset="-122"/>
                <a:ea typeface="Adobe 楷体 Std R" panose="02020400000000000000" pitchFamily="18" charset="-122"/>
              </a:rPr>
              <a:t>高分子化学</a:t>
            </a:r>
          </a:p>
        </p:txBody>
      </p:sp>
      <p:sp>
        <p:nvSpPr>
          <p:cNvPr id="3" name="副标题 2"/>
          <p:cNvSpPr>
            <a:spLocks noGrp="1"/>
          </p:cNvSpPr>
          <p:nvPr>
            <p:ph type="subTitle" idx="1"/>
          </p:nvPr>
        </p:nvSpPr>
        <p:spPr>
          <a:xfrm>
            <a:off x="1633655" y="4943217"/>
            <a:ext cx="3094463" cy="1007133"/>
          </a:xfrm>
        </p:spPr>
        <p:txBody>
          <a:bodyPr/>
          <a:lstStyle/>
          <a:p>
            <a:pPr algn="l"/>
            <a:r>
              <a:rPr lang="en-US" altLang="zh-CN" b="1" dirty="0">
                <a:latin typeface="Adobe 楷体 Std R" panose="02020400000000000000" pitchFamily="18" charset="-122"/>
                <a:ea typeface="Adobe 楷体 Std R" panose="02020400000000000000" pitchFamily="18" charset="-122"/>
              </a:rPr>
              <a:t>2024.9.25</a:t>
            </a:r>
            <a:endParaRPr lang="zh-CN" altLang="en-US" b="1" dirty="0">
              <a:latin typeface="Adobe 楷体 Std R" panose="02020400000000000000" pitchFamily="18" charset="-122"/>
              <a:ea typeface="Adobe 楷体 Std R" panose="02020400000000000000" pitchFamily="18"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03425852"/>
              </p:ext>
            </p:extLst>
          </p:nvPr>
        </p:nvGraphicFramePr>
        <p:xfrm>
          <a:off x="4728118" y="3841961"/>
          <a:ext cx="4228288" cy="2817431"/>
        </p:xfrm>
        <a:graphic>
          <a:graphicData uri="http://schemas.openxmlformats.org/presentationml/2006/ole">
            <mc:AlternateContent xmlns:mc="http://schemas.openxmlformats.org/markup-compatibility/2006">
              <mc:Choice xmlns:v="urn:schemas-microsoft-com:vml" Requires="v">
                <p:oleObj name="Image" r:id="rId3" imgW="3134880" imgH="2089800" progId="Photoshop.Image.13">
                  <p:embed/>
                </p:oleObj>
              </mc:Choice>
              <mc:Fallback>
                <p:oleObj name="Image" r:id="rId3" imgW="3134880" imgH="2089800" progId="Photoshop.Image.13">
                  <p:embed/>
                  <p:pic>
                    <p:nvPicPr>
                      <p:cNvPr id="4" name="对象 3"/>
                      <p:cNvPicPr/>
                      <p:nvPr/>
                    </p:nvPicPr>
                    <p:blipFill>
                      <a:blip r:embed="rId4"/>
                      <a:stretch>
                        <a:fillRect/>
                      </a:stretch>
                    </p:blipFill>
                    <p:spPr>
                      <a:xfrm>
                        <a:off x="4728118" y="3841961"/>
                        <a:ext cx="4228288" cy="281743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47733774"/>
              </p:ext>
            </p:extLst>
          </p:nvPr>
        </p:nvGraphicFramePr>
        <p:xfrm>
          <a:off x="6428797" y="48626"/>
          <a:ext cx="2527609" cy="3793335"/>
        </p:xfrm>
        <a:graphic>
          <a:graphicData uri="http://schemas.openxmlformats.org/presentationml/2006/ole">
            <mc:AlternateContent xmlns:mc="http://schemas.openxmlformats.org/markup-compatibility/2006">
              <mc:Choice xmlns:v="urn:schemas-microsoft-com:vml" Requires="v">
                <p:oleObj name="Image" r:id="rId5" imgW="2089800" imgH="3134880" progId="Photoshop.Image.13">
                  <p:embed/>
                </p:oleObj>
              </mc:Choice>
              <mc:Fallback>
                <p:oleObj name="Image" r:id="rId5" imgW="2089800" imgH="3134880" progId="Photoshop.Image.13">
                  <p:embed/>
                  <p:pic>
                    <p:nvPicPr>
                      <p:cNvPr id="5" name="对象 4"/>
                      <p:cNvPicPr/>
                      <p:nvPr/>
                    </p:nvPicPr>
                    <p:blipFill>
                      <a:blip r:embed="rId6"/>
                      <a:stretch>
                        <a:fillRect/>
                      </a:stretch>
                    </p:blipFill>
                    <p:spPr>
                      <a:xfrm>
                        <a:off x="6428797" y="48626"/>
                        <a:ext cx="2527609" cy="3793335"/>
                      </a:xfrm>
                      <a:prstGeom prst="rect">
                        <a:avLst/>
                      </a:prstGeom>
                    </p:spPr>
                  </p:pic>
                </p:oleObj>
              </mc:Fallback>
            </mc:AlternateContent>
          </a:graphicData>
        </a:graphic>
      </p:graphicFrame>
    </p:spTree>
    <p:extLst>
      <p:ext uri="{BB962C8B-B14F-4D97-AF65-F5344CB8AC3E}">
        <p14:creationId xmlns:p14="http://schemas.microsoft.com/office/powerpoint/2010/main" val="40037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395536" y="2780928"/>
            <a:ext cx="1869440" cy="430887"/>
          </a:xfrm>
          <a:prstGeom prst="rect">
            <a:avLst/>
          </a:prstGeom>
        </p:spPr>
        <p:txBody>
          <a:bodyPr wrap="square">
            <a:spAutoFit/>
          </a:bodyPr>
          <a:lstStyle/>
          <a:p>
            <a:r>
              <a:rPr lang="en-US" altLang="zh-CN" sz="2200" b="1" dirty="0">
                <a:latin typeface="Adobe 楷体 Std R" pitchFamily="18" charset="-122"/>
                <a:ea typeface="Adobe 楷体 Std R" pitchFamily="18" charset="-122"/>
              </a:rPr>
              <a:t>r</a:t>
            </a:r>
            <a:r>
              <a:rPr lang="zh-CN" altLang="en-US" sz="2200" b="1" dirty="0">
                <a:latin typeface="Adobe 楷体 Std R" pitchFamily="18" charset="-122"/>
                <a:ea typeface="Adobe 楷体 Std R" pitchFamily="18" charset="-122"/>
              </a:rPr>
              <a:t>与</a:t>
            </a:r>
            <a:r>
              <a:rPr lang="en-US" altLang="zh-CN" sz="2200" b="1" dirty="0">
                <a:latin typeface="Adobe 楷体 Std R" pitchFamily="18" charset="-122"/>
                <a:ea typeface="Adobe 楷体 Std R" pitchFamily="18" charset="-122"/>
              </a:rPr>
              <a:t>q</a:t>
            </a:r>
            <a:r>
              <a:rPr lang="zh-CN" altLang="en-US" sz="2200" b="1" dirty="0">
                <a:latin typeface="Adobe 楷体 Std R" pitchFamily="18" charset="-122"/>
                <a:ea typeface="Adobe 楷体 Std R" pitchFamily="18" charset="-122"/>
              </a:rPr>
              <a:t>的定义：</a:t>
            </a:r>
          </a:p>
        </p:txBody>
      </p:sp>
      <p:graphicFrame>
        <p:nvGraphicFramePr>
          <p:cNvPr id="34" name="对象 33"/>
          <p:cNvGraphicFramePr>
            <a:graphicFrameLocks noChangeAspect="1"/>
          </p:cNvGraphicFramePr>
          <p:nvPr/>
        </p:nvGraphicFramePr>
        <p:xfrm>
          <a:off x="686336" y="5445224"/>
          <a:ext cx="3719513" cy="674687"/>
        </p:xfrm>
        <a:graphic>
          <a:graphicData uri="http://schemas.openxmlformats.org/presentationml/2006/ole">
            <mc:AlternateContent xmlns:mc="http://schemas.openxmlformats.org/markup-compatibility/2006">
              <mc:Choice xmlns:v="urn:schemas-microsoft-com:vml" Requires="v">
                <p:oleObj name="公式" r:id="rId2" imgW="2311200" imgH="419040" progId="Equation.3">
                  <p:embed/>
                </p:oleObj>
              </mc:Choice>
              <mc:Fallback>
                <p:oleObj name="公式" r:id="rId2" imgW="2311200" imgH="419040" progId="Equation.3">
                  <p:embed/>
                  <p:pic>
                    <p:nvPicPr>
                      <p:cNvPr id="34" name="对象 33"/>
                      <p:cNvPicPr/>
                      <p:nvPr/>
                    </p:nvPicPr>
                    <p:blipFill>
                      <a:blip r:embed="rId3"/>
                      <a:stretch>
                        <a:fillRect/>
                      </a:stretch>
                    </p:blipFill>
                    <p:spPr>
                      <a:xfrm>
                        <a:off x="686336" y="5445224"/>
                        <a:ext cx="3719513" cy="674687"/>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716461" y="5517232"/>
          <a:ext cx="3719513" cy="674687"/>
        </p:xfrm>
        <a:graphic>
          <a:graphicData uri="http://schemas.openxmlformats.org/presentationml/2006/ole">
            <mc:AlternateContent xmlns:mc="http://schemas.openxmlformats.org/markup-compatibility/2006">
              <mc:Choice xmlns:v="urn:schemas-microsoft-com:vml" Requires="v">
                <p:oleObj name="公式" r:id="rId4" imgW="2311200" imgH="419040" progId="Equation.3">
                  <p:embed/>
                </p:oleObj>
              </mc:Choice>
              <mc:Fallback>
                <p:oleObj name="公式" r:id="rId4" imgW="2311200" imgH="419040" progId="Equation.3">
                  <p:embed/>
                  <p:pic>
                    <p:nvPicPr>
                      <p:cNvPr id="35" name="对象 34"/>
                      <p:cNvPicPr/>
                      <p:nvPr/>
                    </p:nvPicPr>
                    <p:blipFill>
                      <a:blip r:embed="rId5"/>
                      <a:stretch>
                        <a:fillRect/>
                      </a:stretch>
                    </p:blipFill>
                    <p:spPr>
                      <a:xfrm>
                        <a:off x="4716461" y="5517232"/>
                        <a:ext cx="3719513" cy="674687"/>
                      </a:xfrm>
                      <a:prstGeom prst="rect">
                        <a:avLst/>
                      </a:prstGeom>
                    </p:spPr>
                  </p:pic>
                </p:oleObj>
              </mc:Fallback>
            </mc:AlternateContent>
          </a:graphicData>
        </a:graphic>
      </p:graphicFrame>
      <p:sp>
        <p:nvSpPr>
          <p:cNvPr id="40" name="矩形 39"/>
          <p:cNvSpPr/>
          <p:nvPr/>
        </p:nvSpPr>
        <p:spPr>
          <a:xfrm>
            <a:off x="899593" y="3645024"/>
            <a:ext cx="7560840" cy="1631216"/>
          </a:xfrm>
          <a:prstGeom prst="rect">
            <a:avLst/>
          </a:prstGeom>
        </p:spPr>
        <p:txBody>
          <a:bodyPr wrap="square">
            <a:spAutoFit/>
          </a:bodyPr>
          <a:lstStyle/>
          <a:p>
            <a:pPr>
              <a:spcAft>
                <a:spcPts val="1200"/>
              </a:spcAft>
            </a:pPr>
            <a:r>
              <a:rPr lang="en-US" altLang="zh-CN" sz="2000" dirty="0" err="1">
                <a:solidFill>
                  <a:prstClr val="black"/>
                </a:solidFill>
                <a:latin typeface="Adobe 楷体 Std R" pitchFamily="18" charset="-122"/>
                <a:ea typeface="Adobe 楷体 Std R" pitchFamily="18" charset="-122"/>
              </a:rPr>
              <a:t>N</a:t>
            </a:r>
            <a:r>
              <a:rPr lang="en-US" altLang="zh-CN" sz="2000" baseline="-25000" dirty="0" err="1">
                <a:solidFill>
                  <a:prstClr val="black"/>
                </a:solidFill>
                <a:latin typeface="Adobe 楷体 Std R" pitchFamily="18" charset="-122"/>
                <a:ea typeface="Adobe 楷体 Std R" pitchFamily="18" charset="-122"/>
              </a:rPr>
              <a:t>c</a:t>
            </a:r>
            <a:r>
              <a:rPr lang="zh-CN" altLang="en-US" sz="2000" dirty="0">
                <a:solidFill>
                  <a:prstClr val="black"/>
                </a:solidFill>
                <a:latin typeface="Adobe 楷体 Std R" pitchFamily="18" charset="-122"/>
                <a:ea typeface="Adobe 楷体 Std R" pitchFamily="18" charset="-122"/>
              </a:rPr>
              <a:t>：含官能团</a:t>
            </a:r>
            <a:r>
              <a:rPr lang="en-US" altLang="zh-CN" sz="2000" dirty="0">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的单官能度物质</a:t>
            </a:r>
            <a:r>
              <a:rPr lang="en-US" altLang="zh-CN" sz="2000" dirty="0" err="1">
                <a:solidFill>
                  <a:prstClr val="black"/>
                </a:solidFill>
                <a:latin typeface="Adobe 楷体 Std R" pitchFamily="18" charset="-122"/>
                <a:ea typeface="Adobe 楷体 Std R" pitchFamily="18" charset="-122"/>
              </a:rPr>
              <a:t>C</a:t>
            </a:r>
            <a:r>
              <a:rPr lang="en-US" altLang="zh-CN" sz="2000" baseline="-25000" dirty="0" err="1">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的官能团数；</a:t>
            </a:r>
            <a:endParaRPr lang="en-US" altLang="zh-CN" sz="2000" dirty="0">
              <a:solidFill>
                <a:prstClr val="black"/>
              </a:solidFill>
              <a:latin typeface="Adobe 楷体 Std R" pitchFamily="18" charset="-122"/>
              <a:ea typeface="Adobe 楷体 Std R" pitchFamily="18" charset="-122"/>
            </a:endParaRPr>
          </a:p>
          <a:p>
            <a:pPr>
              <a:spcAft>
                <a:spcPts val="1200"/>
              </a:spcAft>
            </a:pPr>
            <a:r>
              <a:rPr lang="en-US" altLang="zh-CN" sz="2000" dirty="0">
                <a:solidFill>
                  <a:prstClr val="black"/>
                </a:solidFill>
                <a:latin typeface="Adobe 楷体 Std R" pitchFamily="18" charset="-122"/>
                <a:ea typeface="Adobe 楷体 Std R" pitchFamily="18" charset="-122"/>
              </a:rPr>
              <a:t>2</a:t>
            </a:r>
            <a:r>
              <a:rPr lang="zh-CN" altLang="en-US" sz="2000" dirty="0">
                <a:solidFill>
                  <a:prstClr val="black"/>
                </a:solidFill>
                <a:latin typeface="Adobe 楷体 Std R" pitchFamily="18" charset="-122"/>
                <a:ea typeface="Adobe 楷体 Std R" pitchFamily="18" charset="-122"/>
              </a:rPr>
              <a:t>：表示</a:t>
            </a:r>
            <a:r>
              <a:rPr lang="en-US" altLang="zh-CN" sz="2000" dirty="0">
                <a:solidFill>
                  <a:prstClr val="black"/>
                </a:solidFill>
                <a:latin typeface="Adobe 楷体 Std R" pitchFamily="18" charset="-122"/>
                <a:ea typeface="Adobe 楷体 Std R" pitchFamily="18" charset="-122"/>
              </a:rPr>
              <a:t>1</a:t>
            </a:r>
            <a:r>
              <a:rPr lang="zh-CN" altLang="en-US" sz="2000" dirty="0">
                <a:solidFill>
                  <a:prstClr val="black"/>
                </a:solidFill>
                <a:latin typeface="Adobe 楷体 Std R" pitchFamily="18" charset="-122"/>
                <a:ea typeface="Adobe 楷体 Std R" pitchFamily="18" charset="-122"/>
              </a:rPr>
              <a:t>分子</a:t>
            </a:r>
            <a:r>
              <a:rPr lang="en-US" altLang="zh-CN" sz="2000" dirty="0" err="1">
                <a:solidFill>
                  <a:prstClr val="black"/>
                </a:solidFill>
                <a:latin typeface="Adobe 楷体 Std R" pitchFamily="18" charset="-122"/>
                <a:ea typeface="Adobe 楷体 Std R" pitchFamily="18" charset="-122"/>
              </a:rPr>
              <a:t>C</a:t>
            </a:r>
            <a:r>
              <a:rPr lang="en-US" altLang="zh-CN" sz="2000" baseline="-25000" dirty="0" err="1">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中的</a:t>
            </a:r>
            <a:r>
              <a:rPr lang="en-US" altLang="zh-CN" sz="2000" dirty="0">
                <a:solidFill>
                  <a:prstClr val="black"/>
                </a:solidFill>
                <a:latin typeface="Adobe 楷体 Std R" pitchFamily="18" charset="-122"/>
                <a:ea typeface="Adobe 楷体 Std R" pitchFamily="18" charset="-122"/>
              </a:rPr>
              <a:t>1</a:t>
            </a:r>
            <a:r>
              <a:rPr lang="zh-CN" altLang="en-US" sz="2000" dirty="0">
                <a:solidFill>
                  <a:prstClr val="black"/>
                </a:solidFill>
                <a:latin typeface="Adobe 楷体 Std R" pitchFamily="18" charset="-122"/>
                <a:ea typeface="Adobe 楷体 Std R" pitchFamily="18" charset="-122"/>
              </a:rPr>
              <a:t>个官能团相当于一个过量</a:t>
            </a:r>
            <a:r>
              <a:rPr lang="en-US" altLang="zh-CN" sz="2000" dirty="0" err="1">
                <a:solidFill>
                  <a:prstClr val="black"/>
                </a:solidFill>
                <a:latin typeface="Adobe 楷体 Std R" pitchFamily="18" charset="-122"/>
                <a:ea typeface="Adobe 楷体 Std R" pitchFamily="18" charset="-122"/>
              </a:rPr>
              <a:t>bBb</a:t>
            </a:r>
            <a:r>
              <a:rPr lang="zh-CN" altLang="en-US" sz="2000" dirty="0">
                <a:solidFill>
                  <a:prstClr val="black"/>
                </a:solidFill>
                <a:latin typeface="Adobe 楷体 Std R" pitchFamily="18" charset="-122"/>
                <a:ea typeface="Adobe 楷体 Std R" pitchFamily="18" charset="-122"/>
              </a:rPr>
              <a:t>分子双官能团的作用。</a:t>
            </a:r>
            <a:endParaRPr lang="en-US" altLang="zh-CN" sz="2000" dirty="0">
              <a:solidFill>
                <a:prstClr val="black"/>
              </a:solidFill>
              <a:latin typeface="Adobe 楷体 Std R" pitchFamily="18" charset="-122"/>
              <a:ea typeface="Adobe 楷体 Std R" pitchFamily="18" charset="-122"/>
            </a:endParaRPr>
          </a:p>
          <a:p>
            <a:pPr>
              <a:spcAft>
                <a:spcPts val="1200"/>
              </a:spcAft>
            </a:pPr>
            <a:r>
              <a:rPr lang="zh-CN" altLang="en-US" sz="2000" dirty="0">
                <a:solidFill>
                  <a:prstClr val="black"/>
                </a:solidFill>
                <a:latin typeface="Adobe 楷体 Std R" pitchFamily="18" charset="-122"/>
                <a:ea typeface="Adobe 楷体 Std R" pitchFamily="18" charset="-122"/>
              </a:rPr>
              <a:t>同样的可以推导得到：</a:t>
            </a:r>
            <a:endParaRPr lang="en-US" altLang="zh-CN" sz="2000" dirty="0">
              <a:solidFill>
                <a:prstClr val="black"/>
              </a:solidFill>
              <a:latin typeface="Adobe 楷体 Std R" pitchFamily="18" charset="-122"/>
              <a:ea typeface="Adobe 楷体 Std R" pitchFamily="18" charset="-122"/>
            </a:endParaRPr>
          </a:p>
        </p:txBody>
      </p:sp>
      <p:sp>
        <p:nvSpPr>
          <p:cNvPr id="15" name="矩形 14"/>
          <p:cNvSpPr/>
          <p:nvPr/>
        </p:nvSpPr>
        <p:spPr>
          <a:xfrm>
            <a:off x="1077177" y="2241005"/>
            <a:ext cx="6735183"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等摩尔缩聚体系，加入少量单官能度物质</a:t>
            </a:r>
            <a:r>
              <a:rPr lang="en-US" altLang="zh-CN" sz="2000" dirty="0" err="1">
                <a:latin typeface="Adobe 楷体 Std R" pitchFamily="18" charset="-122"/>
                <a:ea typeface="Adobe 楷体 Std R" pitchFamily="18" charset="-122"/>
              </a:rPr>
              <a:t>C</a:t>
            </a:r>
            <a:r>
              <a:rPr lang="en-US" altLang="zh-CN" sz="2000" baseline="-25000" dirty="0" err="1">
                <a:latin typeface="Adobe 楷体 Std R" pitchFamily="18" charset="-122"/>
                <a:ea typeface="Adobe 楷体 Std R" pitchFamily="18" charset="-122"/>
              </a:rPr>
              <a:t>b</a:t>
            </a:r>
            <a:endParaRPr lang="zh-CN" altLang="en-US" sz="2000" dirty="0">
              <a:latin typeface="Adobe 楷体 Std R" pitchFamily="18" charset="-122"/>
              <a:ea typeface="Adobe 楷体 Std R" pitchFamily="18" charset="-122"/>
            </a:endParaRPr>
          </a:p>
        </p:txBody>
      </p:sp>
      <p:graphicFrame>
        <p:nvGraphicFramePr>
          <p:cNvPr id="2" name="对象 1"/>
          <p:cNvGraphicFramePr>
            <a:graphicFrameLocks noChangeAspect="1"/>
          </p:cNvGraphicFramePr>
          <p:nvPr/>
        </p:nvGraphicFramePr>
        <p:xfrm>
          <a:off x="2124075" y="2925763"/>
          <a:ext cx="2736850" cy="571500"/>
        </p:xfrm>
        <a:graphic>
          <a:graphicData uri="http://schemas.openxmlformats.org/presentationml/2006/ole">
            <mc:AlternateContent xmlns:mc="http://schemas.openxmlformats.org/markup-compatibility/2006">
              <mc:Choice xmlns:v="urn:schemas-microsoft-com:vml" Requires="v">
                <p:oleObj name="Document" r:id="rId6" imgW="2552700" imgH="533400" progId="ChemWindow.Document">
                  <p:embed/>
                </p:oleObj>
              </mc:Choice>
              <mc:Fallback>
                <p:oleObj name="Document" r:id="rId6" imgW="2552700" imgH="533400" progId="ChemWindow.Document">
                  <p:embed/>
                  <p:pic>
                    <p:nvPicPr>
                      <p:cNvPr id="2"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2925763"/>
                        <a:ext cx="2736850" cy="571500"/>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nvGraphicFramePr>
        <p:xfrm>
          <a:off x="5148064" y="2969680"/>
          <a:ext cx="1512168" cy="484269"/>
        </p:xfrm>
        <a:graphic>
          <a:graphicData uri="http://schemas.openxmlformats.org/presentationml/2006/ole">
            <mc:AlternateContent xmlns:mc="http://schemas.openxmlformats.org/markup-compatibility/2006">
              <mc:Choice xmlns:v="urn:schemas-microsoft-com:vml" Requires="v">
                <p:oleObj name="Document" r:id="rId8" imgW="1457325" imgH="466725" progId="ChemWindow.Document">
                  <p:embed/>
                </p:oleObj>
              </mc:Choice>
              <mc:Fallback>
                <p:oleObj name="Document" r:id="rId8" imgW="1457325" imgH="466725" progId="ChemWindow.Document">
                  <p:embed/>
                  <p:pic>
                    <p:nvPicPr>
                      <p:cNvPr id="3"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064" y="2969680"/>
                        <a:ext cx="1512168" cy="4842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174867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395536" y="2780928"/>
            <a:ext cx="1869440" cy="430887"/>
          </a:xfrm>
          <a:prstGeom prst="rect">
            <a:avLst/>
          </a:prstGeom>
        </p:spPr>
        <p:txBody>
          <a:bodyPr wrap="square">
            <a:spAutoFit/>
          </a:bodyPr>
          <a:lstStyle/>
          <a:p>
            <a:r>
              <a:rPr lang="en-US" altLang="zh-CN" sz="2200" b="1" dirty="0">
                <a:latin typeface="Adobe 楷体 Std R" pitchFamily="18" charset="-122"/>
                <a:ea typeface="Adobe 楷体 Std R" pitchFamily="18" charset="-122"/>
              </a:rPr>
              <a:t>r</a:t>
            </a:r>
            <a:r>
              <a:rPr lang="zh-CN" altLang="en-US" sz="2200" b="1" dirty="0">
                <a:latin typeface="Adobe 楷体 Std R" pitchFamily="18" charset="-122"/>
                <a:ea typeface="Adobe 楷体 Std R" pitchFamily="18" charset="-122"/>
              </a:rPr>
              <a:t>与</a:t>
            </a:r>
            <a:r>
              <a:rPr lang="en-US" altLang="zh-CN" sz="2200" b="1" dirty="0">
                <a:latin typeface="Adobe 楷体 Std R" pitchFamily="18" charset="-122"/>
                <a:ea typeface="Adobe 楷体 Std R" pitchFamily="18" charset="-122"/>
              </a:rPr>
              <a:t>q</a:t>
            </a:r>
            <a:r>
              <a:rPr lang="zh-CN" altLang="en-US" sz="2200" b="1" dirty="0">
                <a:latin typeface="Adobe 楷体 Std R" pitchFamily="18" charset="-122"/>
                <a:ea typeface="Adobe 楷体 Std R" pitchFamily="18" charset="-122"/>
              </a:rPr>
              <a:t>的定义：</a:t>
            </a:r>
          </a:p>
        </p:txBody>
      </p:sp>
      <p:graphicFrame>
        <p:nvGraphicFramePr>
          <p:cNvPr id="35" name="对象 34"/>
          <p:cNvGraphicFramePr>
            <a:graphicFrameLocks noChangeAspect="1"/>
          </p:cNvGraphicFramePr>
          <p:nvPr/>
        </p:nvGraphicFramePr>
        <p:xfrm>
          <a:off x="925020" y="4293096"/>
          <a:ext cx="3719513" cy="674687"/>
        </p:xfrm>
        <a:graphic>
          <a:graphicData uri="http://schemas.openxmlformats.org/presentationml/2006/ole">
            <mc:AlternateContent xmlns:mc="http://schemas.openxmlformats.org/markup-compatibility/2006">
              <mc:Choice xmlns:v="urn:schemas-microsoft-com:vml" Requires="v">
                <p:oleObj name="公式" r:id="rId2" imgW="2311200" imgH="419040" progId="Equation.3">
                  <p:embed/>
                </p:oleObj>
              </mc:Choice>
              <mc:Fallback>
                <p:oleObj name="公式" r:id="rId2" imgW="2311200" imgH="419040" progId="Equation.3">
                  <p:embed/>
                  <p:pic>
                    <p:nvPicPr>
                      <p:cNvPr id="35" name="对象 34"/>
                      <p:cNvPicPr/>
                      <p:nvPr/>
                    </p:nvPicPr>
                    <p:blipFill>
                      <a:blip r:embed="rId3"/>
                      <a:stretch>
                        <a:fillRect/>
                      </a:stretch>
                    </p:blipFill>
                    <p:spPr>
                      <a:xfrm>
                        <a:off x="925020" y="4293096"/>
                        <a:ext cx="3719513" cy="674687"/>
                      </a:xfrm>
                      <a:prstGeom prst="rect">
                        <a:avLst/>
                      </a:prstGeom>
                    </p:spPr>
                  </p:pic>
                </p:oleObj>
              </mc:Fallback>
            </mc:AlternateContent>
          </a:graphicData>
        </a:graphic>
      </p:graphicFrame>
      <p:sp>
        <p:nvSpPr>
          <p:cNvPr id="40" name="矩形 39"/>
          <p:cNvSpPr/>
          <p:nvPr/>
        </p:nvSpPr>
        <p:spPr>
          <a:xfrm>
            <a:off x="899593" y="3717032"/>
            <a:ext cx="7560840" cy="400110"/>
          </a:xfrm>
          <a:prstGeom prst="rect">
            <a:avLst/>
          </a:prstGeom>
        </p:spPr>
        <p:txBody>
          <a:bodyPr wrap="square">
            <a:spAutoFit/>
          </a:bodyPr>
          <a:lstStyle/>
          <a:p>
            <a:pPr>
              <a:spcAft>
                <a:spcPts val="1200"/>
              </a:spcAft>
            </a:pPr>
            <a:r>
              <a:rPr lang="zh-CN" altLang="en-US" sz="2000" dirty="0">
                <a:solidFill>
                  <a:prstClr val="black"/>
                </a:solidFill>
                <a:latin typeface="Adobe 楷体 Std R" pitchFamily="18" charset="-122"/>
                <a:ea typeface="Adobe 楷体 Std R" pitchFamily="18" charset="-122"/>
              </a:rPr>
              <a:t>同样的可以推导得到：</a:t>
            </a:r>
            <a:endParaRPr lang="en-US" altLang="zh-CN" sz="2000" dirty="0">
              <a:solidFill>
                <a:prstClr val="black"/>
              </a:solidFill>
              <a:latin typeface="Adobe 楷体 Std R" pitchFamily="18" charset="-122"/>
              <a:ea typeface="Adobe 楷体 Std R" pitchFamily="18" charset="-122"/>
            </a:endParaRPr>
          </a:p>
        </p:txBody>
      </p:sp>
      <p:sp>
        <p:nvSpPr>
          <p:cNvPr id="15" name="矩形 14"/>
          <p:cNvSpPr/>
          <p:nvPr/>
        </p:nvSpPr>
        <p:spPr>
          <a:xfrm>
            <a:off x="1077177" y="2241005"/>
            <a:ext cx="4286911"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aRb</a:t>
            </a:r>
            <a:r>
              <a:rPr lang="zh-CN" altLang="en-US" sz="2000" dirty="0">
                <a:latin typeface="Adobe 楷体 Std R" pitchFamily="18" charset="-122"/>
                <a:ea typeface="Adobe 楷体 Std R" pitchFamily="18" charset="-122"/>
              </a:rPr>
              <a:t>系加入少量单官能度物质</a:t>
            </a:r>
            <a:r>
              <a:rPr lang="en-US" altLang="zh-CN" sz="2000" dirty="0" err="1">
                <a:latin typeface="Adobe 楷体 Std R" pitchFamily="18" charset="-122"/>
                <a:ea typeface="Adobe 楷体 Std R" pitchFamily="18" charset="-122"/>
              </a:rPr>
              <a:t>C</a:t>
            </a:r>
            <a:r>
              <a:rPr lang="en-US" altLang="zh-CN" sz="2000" baseline="-25000" dirty="0" err="1">
                <a:latin typeface="Adobe 楷体 Std R" pitchFamily="18" charset="-122"/>
                <a:ea typeface="Adobe 楷体 Std R" pitchFamily="18" charset="-122"/>
              </a:rPr>
              <a:t>b</a:t>
            </a:r>
            <a:endParaRPr lang="zh-CN" altLang="en-US" sz="2000" dirty="0">
              <a:latin typeface="Adobe 楷体 Std R" pitchFamily="18" charset="-122"/>
              <a:ea typeface="Adobe 楷体 Std R" pitchFamily="18" charset="-122"/>
            </a:endParaRPr>
          </a:p>
        </p:txBody>
      </p:sp>
      <p:graphicFrame>
        <p:nvGraphicFramePr>
          <p:cNvPr id="6" name="对象 5"/>
          <p:cNvGraphicFramePr>
            <a:graphicFrameLocks noChangeAspect="1"/>
          </p:cNvGraphicFramePr>
          <p:nvPr/>
        </p:nvGraphicFramePr>
        <p:xfrm>
          <a:off x="2123728" y="2849865"/>
          <a:ext cx="1727200" cy="723900"/>
        </p:xfrm>
        <a:graphic>
          <a:graphicData uri="http://schemas.openxmlformats.org/presentationml/2006/ole">
            <mc:AlternateContent xmlns:mc="http://schemas.openxmlformats.org/markup-compatibility/2006">
              <mc:Choice xmlns:v="urn:schemas-microsoft-com:vml" Requires="v">
                <p:oleObj name="Document" r:id="rId4" imgW="1066800" imgH="447675" progId="ChemWindow.Document">
                  <p:embed/>
                </p:oleObj>
              </mc:Choice>
              <mc:Fallback>
                <p:oleObj name="Document" r:id="rId4" imgW="1066800" imgH="447675" progId="ChemWindow.Document">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849865"/>
                        <a:ext cx="1727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nvGraphicFramePr>
        <p:xfrm>
          <a:off x="4067944" y="2873677"/>
          <a:ext cx="935038" cy="676275"/>
        </p:xfrm>
        <a:graphic>
          <a:graphicData uri="http://schemas.openxmlformats.org/presentationml/2006/ole">
            <mc:AlternateContent xmlns:mc="http://schemas.openxmlformats.org/markup-compatibility/2006">
              <mc:Choice xmlns:v="urn:schemas-microsoft-com:vml" Requires="v">
                <p:oleObj name="Document" r:id="rId6" imgW="619125" imgH="447675" progId="ChemWindow.Document">
                  <p:embed/>
                </p:oleObj>
              </mc:Choice>
              <mc:Fallback>
                <p:oleObj name="Document" r:id="rId6" imgW="619125" imgH="447675" progId="ChemWindow.Document">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2873677"/>
                        <a:ext cx="9350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对象 7"/>
          <p:cNvGraphicFramePr>
            <a:graphicFrameLocks noChangeAspect="1"/>
          </p:cNvGraphicFramePr>
          <p:nvPr/>
        </p:nvGraphicFramePr>
        <p:xfrm>
          <a:off x="4960683" y="4941168"/>
          <a:ext cx="1382874" cy="533549"/>
        </p:xfrm>
        <a:graphic>
          <a:graphicData uri="http://schemas.openxmlformats.org/presentationml/2006/ole">
            <mc:AlternateContent xmlns:mc="http://schemas.openxmlformats.org/markup-compatibility/2006">
              <mc:Choice xmlns:v="urn:schemas-microsoft-com:vml" Requires="v">
                <p:oleObj name="公式" r:id="rId8" imgW="495085" imgH="190417" progId="Equation.3">
                  <p:embed/>
                </p:oleObj>
              </mc:Choice>
              <mc:Fallback>
                <p:oleObj name="公式" r:id="rId8" imgW="495085" imgH="190417" progId="Equation.3">
                  <p:embed/>
                  <p:pic>
                    <p:nvPicPr>
                      <p:cNvPr id="8"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0683" y="4941168"/>
                        <a:ext cx="1382874" cy="5335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24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373915" y="2350041"/>
            <a:ext cx="934720" cy="430887"/>
          </a:xfrm>
          <a:prstGeom prst="rect">
            <a:avLst/>
          </a:prstGeom>
        </p:spPr>
        <p:txBody>
          <a:bodyPr wrap="square">
            <a:spAutoFit/>
          </a:bodyPr>
          <a:lstStyle/>
          <a:p>
            <a:pPr fontAlgn="base">
              <a:spcBef>
                <a:spcPct val="0"/>
              </a:spcBef>
              <a:spcAft>
                <a:spcPct val="0"/>
              </a:spcAft>
            </a:pPr>
            <a:r>
              <a:rPr lang="zh-CN" altLang="en-US" sz="2200" b="1" dirty="0">
                <a:solidFill>
                  <a:prstClr val="black"/>
                </a:solidFill>
                <a:latin typeface="Adobe 楷体 Std R" pitchFamily="18" charset="-122"/>
                <a:ea typeface="Adobe 楷体 Std R" pitchFamily="18" charset="-122"/>
              </a:rPr>
              <a:t>小结：</a:t>
            </a:r>
          </a:p>
        </p:txBody>
      </p:sp>
      <p:graphicFrame>
        <p:nvGraphicFramePr>
          <p:cNvPr id="35" name="对象 34"/>
          <p:cNvGraphicFramePr>
            <a:graphicFrameLocks noChangeAspect="1"/>
          </p:cNvGraphicFramePr>
          <p:nvPr/>
        </p:nvGraphicFramePr>
        <p:xfrm>
          <a:off x="5292080" y="3223242"/>
          <a:ext cx="3719513" cy="674687"/>
        </p:xfrm>
        <a:graphic>
          <a:graphicData uri="http://schemas.openxmlformats.org/presentationml/2006/ole">
            <mc:AlternateContent xmlns:mc="http://schemas.openxmlformats.org/markup-compatibility/2006">
              <mc:Choice xmlns:v="urn:schemas-microsoft-com:vml" Requires="v">
                <p:oleObj name="公式" r:id="rId2" imgW="2311200" imgH="419040" progId="Equation.3">
                  <p:embed/>
                </p:oleObj>
              </mc:Choice>
              <mc:Fallback>
                <p:oleObj name="公式" r:id="rId2" imgW="2311200" imgH="419040" progId="Equation.3">
                  <p:embed/>
                  <p:pic>
                    <p:nvPicPr>
                      <p:cNvPr id="35" name="对象 34"/>
                      <p:cNvPicPr/>
                      <p:nvPr/>
                    </p:nvPicPr>
                    <p:blipFill>
                      <a:blip r:embed="rId3"/>
                      <a:stretch>
                        <a:fillRect/>
                      </a:stretch>
                    </p:blipFill>
                    <p:spPr>
                      <a:xfrm>
                        <a:off x="5292080" y="3223242"/>
                        <a:ext cx="3719513" cy="674687"/>
                      </a:xfrm>
                      <a:prstGeom prst="rect">
                        <a:avLst/>
                      </a:prstGeom>
                    </p:spPr>
                  </p:pic>
                </p:oleObj>
              </mc:Fallback>
            </mc:AlternateContent>
          </a:graphicData>
        </a:graphic>
      </p:graphicFrame>
      <p:sp>
        <p:nvSpPr>
          <p:cNvPr id="40" name="矩形 39"/>
          <p:cNvSpPr/>
          <p:nvPr/>
        </p:nvSpPr>
        <p:spPr>
          <a:xfrm>
            <a:off x="589939" y="4812251"/>
            <a:ext cx="3764295" cy="400110"/>
          </a:xfrm>
          <a:prstGeom prst="rect">
            <a:avLst/>
          </a:prstGeom>
        </p:spPr>
        <p:txBody>
          <a:bodyPr wrap="square">
            <a:spAutoFit/>
          </a:bodyPr>
          <a:lstStyle/>
          <a:p>
            <a:pPr fontAlgn="base">
              <a:spcBef>
                <a:spcPct val="0"/>
              </a:spcBef>
              <a:spcAft>
                <a:spcPts val="1200"/>
              </a:spcAft>
            </a:pPr>
            <a:r>
              <a:rPr lang="zh-CN" altLang="en-US" sz="2000" dirty="0">
                <a:solidFill>
                  <a:prstClr val="black"/>
                </a:solidFill>
                <a:latin typeface="Adobe 楷体 Std R" pitchFamily="18" charset="-122"/>
                <a:ea typeface="Adobe 楷体 Std R" pitchFamily="18" charset="-122"/>
              </a:rPr>
              <a:t>两单体非等基团数，</a:t>
            </a:r>
            <a:r>
              <a:rPr lang="en-US" altLang="zh-CN" sz="2000" dirty="0" err="1">
                <a:solidFill>
                  <a:prstClr val="black"/>
                </a:solidFill>
                <a:latin typeface="Adobe 楷体 Std R" pitchFamily="18" charset="-122"/>
                <a:ea typeface="Adobe 楷体 Std R" pitchFamily="18" charset="-122"/>
              </a:rPr>
              <a:t>bBb</a:t>
            </a:r>
            <a:r>
              <a:rPr lang="zh-CN" altLang="en-US" sz="2000" dirty="0">
                <a:solidFill>
                  <a:prstClr val="black"/>
                </a:solidFill>
                <a:latin typeface="Adobe 楷体 Std R" pitchFamily="18" charset="-122"/>
                <a:ea typeface="Adobe 楷体 Std R" pitchFamily="18" charset="-122"/>
              </a:rPr>
              <a:t>过量：</a:t>
            </a:r>
            <a:endParaRPr lang="en-US" altLang="zh-CN" sz="2000" dirty="0">
              <a:solidFill>
                <a:prstClr val="black"/>
              </a:solidFill>
              <a:latin typeface="Adobe 楷体 Std R" pitchFamily="18" charset="-122"/>
              <a:ea typeface="Adobe 楷体 Std R" pitchFamily="18" charset="-122"/>
            </a:endParaRPr>
          </a:p>
        </p:txBody>
      </p:sp>
      <p:graphicFrame>
        <p:nvGraphicFramePr>
          <p:cNvPr id="6" name="对象 5"/>
          <p:cNvGraphicFramePr>
            <a:graphicFrameLocks noChangeAspect="1"/>
          </p:cNvGraphicFramePr>
          <p:nvPr/>
        </p:nvGraphicFramePr>
        <p:xfrm>
          <a:off x="2771800" y="6039523"/>
          <a:ext cx="1478663" cy="619734"/>
        </p:xfrm>
        <a:graphic>
          <a:graphicData uri="http://schemas.openxmlformats.org/presentationml/2006/ole">
            <mc:AlternateContent xmlns:mc="http://schemas.openxmlformats.org/markup-compatibility/2006">
              <mc:Choice xmlns:v="urn:schemas-microsoft-com:vml" Requires="v">
                <p:oleObj name="Document" r:id="rId4" imgW="1066800" imgH="447675" progId="ChemWindow.Document">
                  <p:embed/>
                </p:oleObj>
              </mc:Choice>
              <mc:Fallback>
                <p:oleObj name="Document" r:id="rId4" imgW="1066800" imgH="447675" progId="ChemWindow.Document">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6039523"/>
                        <a:ext cx="1478663" cy="619734"/>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nvGraphicFramePr>
        <p:xfrm>
          <a:off x="4382844" y="6056340"/>
          <a:ext cx="810359" cy="586100"/>
        </p:xfrm>
        <a:graphic>
          <a:graphicData uri="http://schemas.openxmlformats.org/presentationml/2006/ole">
            <mc:AlternateContent xmlns:mc="http://schemas.openxmlformats.org/markup-compatibility/2006">
              <mc:Choice xmlns:v="urn:schemas-microsoft-com:vml" Requires="v">
                <p:oleObj name="Document" r:id="rId6" imgW="619125" imgH="447675" progId="ChemWindow.Document">
                  <p:embed/>
                </p:oleObj>
              </mc:Choice>
              <mc:Fallback>
                <p:oleObj name="Document" r:id="rId6" imgW="619125" imgH="447675" progId="ChemWindow.Document">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2844" y="6056340"/>
                        <a:ext cx="810359" cy="586100"/>
                      </a:xfrm>
                      <a:prstGeom prst="rect">
                        <a:avLst/>
                      </a:prstGeom>
                      <a:noFill/>
                      <a:ln>
                        <a:noFill/>
                      </a:ln>
                      <a:effectLst/>
                    </p:spPr>
                  </p:pic>
                </p:oleObj>
              </mc:Fallback>
            </mc:AlternateContent>
          </a:graphicData>
        </a:graphic>
      </p:graphicFrame>
      <p:sp>
        <p:nvSpPr>
          <p:cNvPr id="2" name="TextBox 1"/>
          <p:cNvSpPr txBox="1"/>
          <p:nvPr/>
        </p:nvSpPr>
        <p:spPr>
          <a:xfrm>
            <a:off x="2771800" y="2295105"/>
            <a:ext cx="2016224" cy="400110"/>
          </a:xfrm>
          <a:prstGeom prst="rect">
            <a:avLst/>
          </a:prstGeom>
          <a:noFill/>
        </p:spPr>
        <p:txBody>
          <a:bodyPr wrap="square" rtlCol="0">
            <a:spAutoFit/>
          </a:bodyPr>
          <a:lstStyle/>
          <a:p>
            <a:pPr algn="ctr" fontAlgn="base">
              <a:spcBef>
                <a:spcPct val="0"/>
              </a:spcBef>
              <a:spcAft>
                <a:spcPct val="0"/>
              </a:spcAft>
            </a:pPr>
            <a:r>
              <a:rPr lang="zh-CN" altLang="en-US" sz="2000" b="1" dirty="0">
                <a:solidFill>
                  <a:prstClr val="black"/>
                </a:solidFill>
                <a:latin typeface="Adobe 楷体 Std R" pitchFamily="18" charset="-122"/>
                <a:ea typeface="Adobe 楷体 Std R" pitchFamily="18" charset="-122"/>
              </a:rPr>
              <a:t>分子量控制方法</a:t>
            </a:r>
          </a:p>
        </p:txBody>
      </p:sp>
      <p:sp>
        <p:nvSpPr>
          <p:cNvPr id="14" name="TextBox 13"/>
          <p:cNvSpPr txBox="1"/>
          <p:nvPr/>
        </p:nvSpPr>
        <p:spPr>
          <a:xfrm>
            <a:off x="2771800" y="2996952"/>
            <a:ext cx="2016224" cy="400110"/>
          </a:xfrm>
          <a:prstGeom prst="rect">
            <a:avLst/>
          </a:prstGeom>
          <a:noFill/>
        </p:spPr>
        <p:txBody>
          <a:bodyPr wrap="square" rtlCol="0">
            <a:spAutoFit/>
          </a:bodyPr>
          <a:lstStyle/>
          <a:p>
            <a:pPr algn="ctr" fontAlgn="base">
              <a:spcBef>
                <a:spcPct val="0"/>
              </a:spcBef>
              <a:spcAft>
                <a:spcPct val="0"/>
              </a:spcAft>
            </a:pPr>
            <a:r>
              <a:rPr lang="zh-CN" altLang="en-US" sz="2000" b="1" dirty="0">
                <a:solidFill>
                  <a:prstClr val="black"/>
                </a:solidFill>
                <a:latin typeface="Adobe 楷体 Std R" pitchFamily="18" charset="-122"/>
                <a:ea typeface="Adobe 楷体 Std R" pitchFamily="18" charset="-122"/>
              </a:rPr>
              <a:t>端基封锁</a:t>
            </a:r>
          </a:p>
        </p:txBody>
      </p:sp>
      <p:sp>
        <p:nvSpPr>
          <p:cNvPr id="16" name="TextBox 15"/>
          <p:cNvSpPr txBox="1"/>
          <p:nvPr/>
        </p:nvSpPr>
        <p:spPr>
          <a:xfrm>
            <a:off x="2699792" y="3717032"/>
            <a:ext cx="2304256" cy="707886"/>
          </a:xfrm>
          <a:prstGeom prst="rect">
            <a:avLst/>
          </a:prstGeom>
          <a:noFill/>
        </p:spPr>
        <p:txBody>
          <a:bodyPr wrap="square" rtlCol="0">
            <a:spAutoFit/>
          </a:bodyPr>
          <a:lstStyle/>
          <a:p>
            <a:pPr algn="ctr" fontAlgn="base">
              <a:spcBef>
                <a:spcPct val="0"/>
              </a:spcBef>
              <a:spcAft>
                <a:spcPct val="0"/>
              </a:spcAft>
            </a:pPr>
            <a:r>
              <a:rPr lang="zh-CN" altLang="en-US" sz="2000" b="1" dirty="0">
                <a:solidFill>
                  <a:prstClr val="black"/>
                </a:solidFill>
                <a:latin typeface="Adobe 楷体 Std R" pitchFamily="18" charset="-122"/>
                <a:ea typeface="Adobe 楷体 Std R" pitchFamily="18" charset="-122"/>
              </a:rPr>
              <a:t>原料非等摩尔或加入单官能团物质</a:t>
            </a:r>
          </a:p>
        </p:txBody>
      </p:sp>
      <p:sp>
        <p:nvSpPr>
          <p:cNvPr id="17" name="TextBox 16"/>
          <p:cNvSpPr txBox="1"/>
          <p:nvPr/>
        </p:nvSpPr>
        <p:spPr>
          <a:xfrm>
            <a:off x="6012160" y="1849175"/>
            <a:ext cx="2016224" cy="400110"/>
          </a:xfrm>
          <a:prstGeom prst="rect">
            <a:avLst/>
          </a:prstGeom>
          <a:noFill/>
        </p:spPr>
        <p:txBody>
          <a:bodyPr wrap="square" rtlCol="0">
            <a:spAutoFit/>
          </a:bodyPr>
          <a:lstStyle/>
          <a:p>
            <a:pPr algn="ctr" fontAlgn="base">
              <a:spcBef>
                <a:spcPct val="0"/>
              </a:spcBef>
              <a:spcAft>
                <a:spcPct val="0"/>
              </a:spcAft>
            </a:pPr>
            <a:r>
              <a:rPr lang="zh-CN" altLang="en-US" sz="2000" b="1" dirty="0">
                <a:solidFill>
                  <a:prstClr val="black"/>
                </a:solidFill>
                <a:latin typeface="Adobe 楷体 Std R" pitchFamily="18" charset="-122"/>
                <a:ea typeface="Adobe 楷体 Std R" pitchFamily="18" charset="-122"/>
              </a:rPr>
              <a:t>计算公式</a:t>
            </a:r>
          </a:p>
        </p:txBody>
      </p:sp>
      <p:graphicFrame>
        <p:nvGraphicFramePr>
          <p:cNvPr id="9" name="对象 8"/>
          <p:cNvGraphicFramePr>
            <a:graphicFrameLocks noChangeAspect="1"/>
          </p:cNvGraphicFramePr>
          <p:nvPr/>
        </p:nvGraphicFramePr>
        <p:xfrm>
          <a:off x="5292080" y="2346176"/>
          <a:ext cx="3719513" cy="674688"/>
        </p:xfrm>
        <a:graphic>
          <a:graphicData uri="http://schemas.openxmlformats.org/presentationml/2006/ole">
            <mc:AlternateContent xmlns:mc="http://schemas.openxmlformats.org/markup-compatibility/2006">
              <mc:Choice xmlns:v="urn:schemas-microsoft-com:vml" Requires="v">
                <p:oleObj name="公式" r:id="rId8" imgW="2311200" imgH="419040" progId="Equation.3">
                  <p:embed/>
                </p:oleObj>
              </mc:Choice>
              <mc:Fallback>
                <p:oleObj name="公式" r:id="rId8" imgW="2311200" imgH="419040" progId="Equation.3">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080" y="2346176"/>
                        <a:ext cx="37195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1326067" y="3197007"/>
          <a:ext cx="1249363" cy="736600"/>
        </p:xfrm>
        <a:graphic>
          <a:graphicData uri="http://schemas.openxmlformats.org/presentationml/2006/ole">
            <mc:AlternateContent xmlns:mc="http://schemas.openxmlformats.org/markup-compatibility/2006">
              <mc:Choice xmlns:v="urn:schemas-microsoft-com:vml" Requires="v">
                <p:oleObj name="公式" r:id="rId10" imgW="711000" imgH="419040" progId="Equation.3">
                  <p:embed/>
                </p:oleObj>
              </mc:Choice>
              <mc:Fallback>
                <p:oleObj name="公式" r:id="rId10" imgW="711000" imgH="419040" progId="Equation.3">
                  <p:embed/>
                  <p:pic>
                    <p:nvPicPr>
                      <p:cNvPr id="1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6067" y="3197007"/>
                        <a:ext cx="124936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1337712" y="2500909"/>
          <a:ext cx="1072476" cy="622861"/>
        </p:xfrm>
        <a:graphic>
          <a:graphicData uri="http://schemas.openxmlformats.org/presentationml/2006/ole">
            <mc:AlternateContent xmlns:mc="http://schemas.openxmlformats.org/markup-compatibility/2006">
              <mc:Choice xmlns:v="urn:schemas-microsoft-com:vml" Requires="v">
                <p:oleObj name="公式" r:id="rId12" imgW="698400" imgH="406080" progId="Equation.3">
                  <p:embed/>
                </p:oleObj>
              </mc:Choice>
              <mc:Fallback>
                <p:oleObj name="公式" r:id="rId12" imgW="698400" imgH="406080" progId="Equation.3">
                  <p:embed/>
                  <p:pic>
                    <p:nvPicPr>
                      <p:cNvPr id="11"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7712" y="2500909"/>
                        <a:ext cx="1072476" cy="622861"/>
                      </a:xfrm>
                      <a:prstGeom prst="rect">
                        <a:avLst/>
                      </a:prstGeom>
                      <a:noFill/>
                      <a:ln>
                        <a:noFill/>
                      </a:ln>
                    </p:spPr>
                  </p:pic>
                </p:oleObj>
              </mc:Fallback>
            </mc:AlternateContent>
          </a:graphicData>
        </a:graphic>
      </p:graphicFrame>
      <p:sp>
        <p:nvSpPr>
          <p:cNvPr id="20" name="矩形 19"/>
          <p:cNvSpPr/>
          <p:nvPr/>
        </p:nvSpPr>
        <p:spPr>
          <a:xfrm>
            <a:off x="589939" y="5373216"/>
            <a:ext cx="3764295" cy="400110"/>
          </a:xfrm>
          <a:prstGeom prst="rect">
            <a:avLst/>
          </a:prstGeom>
        </p:spPr>
        <p:txBody>
          <a:bodyPr wrap="square">
            <a:spAutoFit/>
          </a:bodyPr>
          <a:lstStyle/>
          <a:p>
            <a:pPr fontAlgn="base">
              <a:spcBef>
                <a:spcPct val="0"/>
              </a:spcBef>
              <a:spcAft>
                <a:spcPts val="1200"/>
              </a:spcAft>
            </a:pPr>
            <a:r>
              <a:rPr lang="zh-CN" altLang="en-US" sz="2000" dirty="0">
                <a:solidFill>
                  <a:prstClr val="black"/>
                </a:solidFill>
                <a:latin typeface="Adobe 楷体 Std R" pitchFamily="18" charset="-122"/>
                <a:ea typeface="Adobe 楷体 Std R" pitchFamily="18" charset="-122"/>
              </a:rPr>
              <a:t>两单体等基团数，加入</a:t>
            </a:r>
            <a:r>
              <a:rPr lang="en-US" altLang="zh-CN" sz="2000" dirty="0" err="1">
                <a:solidFill>
                  <a:prstClr val="black"/>
                </a:solidFill>
                <a:latin typeface="Adobe 楷体 Std R" pitchFamily="18" charset="-122"/>
                <a:ea typeface="Adobe 楷体 Std R" pitchFamily="18" charset="-122"/>
              </a:rPr>
              <a:t>Cb</a:t>
            </a:r>
            <a:r>
              <a:rPr lang="zh-CN" altLang="en-US" sz="2000" dirty="0">
                <a:solidFill>
                  <a:prstClr val="black"/>
                </a:solidFill>
                <a:latin typeface="Adobe 楷体 Std R" pitchFamily="18" charset="-122"/>
                <a:ea typeface="Adobe 楷体 Std R" pitchFamily="18" charset="-122"/>
              </a:rPr>
              <a:t>：</a:t>
            </a:r>
            <a:endParaRPr lang="en-US" altLang="zh-CN" sz="2000" dirty="0">
              <a:solidFill>
                <a:prstClr val="black"/>
              </a:solidFill>
              <a:latin typeface="Adobe 楷体 Std R" pitchFamily="18" charset="-122"/>
              <a:ea typeface="Adobe 楷体 Std R" pitchFamily="18" charset="-122"/>
            </a:endParaRPr>
          </a:p>
        </p:txBody>
      </p:sp>
      <p:sp>
        <p:nvSpPr>
          <p:cNvPr id="21" name="矩形 20"/>
          <p:cNvSpPr/>
          <p:nvPr/>
        </p:nvSpPr>
        <p:spPr>
          <a:xfrm>
            <a:off x="589939" y="5949280"/>
            <a:ext cx="2181861" cy="400110"/>
          </a:xfrm>
          <a:prstGeom prst="rect">
            <a:avLst/>
          </a:prstGeom>
        </p:spPr>
        <p:txBody>
          <a:bodyPr wrap="square">
            <a:spAutoFit/>
          </a:bodyPr>
          <a:lstStyle/>
          <a:p>
            <a:pPr fontAlgn="base">
              <a:spcBef>
                <a:spcPct val="0"/>
              </a:spcBef>
              <a:spcAft>
                <a:spcPts val="1200"/>
              </a:spcAft>
            </a:pPr>
            <a:r>
              <a:rPr lang="en-US" altLang="zh-CN" sz="2000" dirty="0" err="1">
                <a:solidFill>
                  <a:prstClr val="black"/>
                </a:solidFill>
                <a:latin typeface="Adobe 楷体 Std R" pitchFamily="18" charset="-122"/>
                <a:ea typeface="Adobe 楷体 Std R" pitchFamily="18" charset="-122"/>
              </a:rPr>
              <a:t>aRb</a:t>
            </a:r>
            <a:r>
              <a:rPr lang="zh-CN" altLang="en-US" sz="2000" dirty="0">
                <a:solidFill>
                  <a:prstClr val="black"/>
                </a:solidFill>
                <a:latin typeface="Adobe 楷体 Std R" pitchFamily="18" charset="-122"/>
                <a:ea typeface="Adobe 楷体 Std R" pitchFamily="18" charset="-122"/>
              </a:rPr>
              <a:t>，加入</a:t>
            </a:r>
            <a:r>
              <a:rPr lang="en-US" altLang="zh-CN" sz="2000" dirty="0" err="1">
                <a:solidFill>
                  <a:prstClr val="black"/>
                </a:solidFill>
                <a:latin typeface="Adobe 楷体 Std R" pitchFamily="18" charset="-122"/>
                <a:ea typeface="Adobe 楷体 Std R" pitchFamily="18" charset="-122"/>
              </a:rPr>
              <a:t>Cb</a:t>
            </a:r>
            <a:r>
              <a:rPr lang="zh-CN" altLang="en-US" sz="2000" dirty="0">
                <a:solidFill>
                  <a:prstClr val="black"/>
                </a:solidFill>
                <a:latin typeface="Adobe 楷体 Std R" pitchFamily="18" charset="-122"/>
                <a:ea typeface="Adobe 楷体 Std R" pitchFamily="18" charset="-122"/>
              </a:rPr>
              <a:t>：</a:t>
            </a:r>
            <a:endParaRPr lang="en-US" altLang="zh-CN" sz="2000" dirty="0">
              <a:solidFill>
                <a:prstClr val="black"/>
              </a:solidFill>
              <a:latin typeface="Adobe 楷体 Std R" pitchFamily="18" charset="-122"/>
              <a:ea typeface="Adobe 楷体 Std R" pitchFamily="18" charset="-122"/>
            </a:endParaRPr>
          </a:p>
        </p:txBody>
      </p:sp>
      <p:graphicFrame>
        <p:nvGraphicFramePr>
          <p:cNvPr id="12" name="对象 11"/>
          <p:cNvGraphicFramePr>
            <a:graphicFrameLocks noChangeAspect="1"/>
          </p:cNvGraphicFramePr>
          <p:nvPr/>
        </p:nvGraphicFramePr>
        <p:xfrm>
          <a:off x="3883527" y="5373216"/>
          <a:ext cx="2736850" cy="571500"/>
        </p:xfrm>
        <a:graphic>
          <a:graphicData uri="http://schemas.openxmlformats.org/presentationml/2006/ole">
            <mc:AlternateContent xmlns:mc="http://schemas.openxmlformats.org/markup-compatibility/2006">
              <mc:Choice xmlns:v="urn:schemas-microsoft-com:vml" Requires="v">
                <p:oleObj name="Document" r:id="rId14" imgW="2552700" imgH="533400" progId="ChemWindow.Document">
                  <p:embed/>
                </p:oleObj>
              </mc:Choice>
              <mc:Fallback>
                <p:oleObj name="Document" r:id="rId14" imgW="2552700" imgH="533400" progId="ChemWindow.Document">
                  <p:embed/>
                  <p:pic>
                    <p:nvPicPr>
                      <p:cNvPr id="12" name="对象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3527" y="5373216"/>
                        <a:ext cx="2736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6907715" y="5417666"/>
          <a:ext cx="1511300" cy="484187"/>
        </p:xfrm>
        <a:graphic>
          <a:graphicData uri="http://schemas.openxmlformats.org/presentationml/2006/ole">
            <mc:AlternateContent xmlns:mc="http://schemas.openxmlformats.org/markup-compatibility/2006">
              <mc:Choice xmlns:v="urn:schemas-microsoft-com:vml" Requires="v">
                <p:oleObj name="Document" r:id="rId16" imgW="1457325" imgH="466725" progId="ChemWindow.Document">
                  <p:embed/>
                </p:oleObj>
              </mc:Choice>
              <mc:Fallback>
                <p:oleObj name="Document" r:id="rId16" imgW="1457325" imgH="466725" progId="ChemWindow.Document">
                  <p:embed/>
                  <p:pic>
                    <p:nvPicPr>
                      <p:cNvPr id="18" name="对象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07715" y="5417666"/>
                        <a:ext cx="15113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nvGraphicFramePr>
        <p:xfrm>
          <a:off x="4499992" y="4698361"/>
          <a:ext cx="638887" cy="531684"/>
        </p:xfrm>
        <a:graphic>
          <a:graphicData uri="http://schemas.openxmlformats.org/presentationml/2006/ole">
            <mc:AlternateContent xmlns:mc="http://schemas.openxmlformats.org/markup-compatibility/2006">
              <mc:Choice xmlns:v="urn:schemas-microsoft-com:vml" Requires="v">
                <p:oleObj name="公式" r:id="rId18" imgW="533160" imgH="444240" progId="Equation.3">
                  <p:embed/>
                </p:oleObj>
              </mc:Choice>
              <mc:Fallback>
                <p:oleObj name="公式" r:id="rId18" imgW="533160" imgH="444240" progId="Equation.3">
                  <p:embed/>
                  <p:pic>
                    <p:nvPicPr>
                      <p:cNvPr id="19" name="对象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99992" y="4698361"/>
                        <a:ext cx="638887" cy="531684"/>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nvGraphicFramePr>
        <p:xfrm>
          <a:off x="5611813" y="4670425"/>
          <a:ext cx="2322512" cy="541338"/>
        </p:xfrm>
        <a:graphic>
          <a:graphicData uri="http://schemas.openxmlformats.org/presentationml/2006/ole">
            <mc:AlternateContent xmlns:mc="http://schemas.openxmlformats.org/markup-compatibility/2006">
              <mc:Choice xmlns:v="urn:schemas-microsoft-com:vml" Requires="v">
                <p:oleObj name="公式" r:id="rId20" imgW="1904760" imgH="444240" progId="Equation.3">
                  <p:embed/>
                </p:oleObj>
              </mc:Choice>
              <mc:Fallback>
                <p:oleObj name="公式" r:id="rId20" imgW="1904760" imgH="444240" progId="Equation.3">
                  <p:embed/>
                  <p:pic>
                    <p:nvPicPr>
                      <p:cNvPr id="22" name="对象 21"/>
                      <p:cNvPicPr>
                        <a:picLocks noChangeAspect="1" noChangeArrowheads="1"/>
                      </p:cNvPicPr>
                      <p:nvPr/>
                    </p:nvPicPr>
                    <p:blipFill>
                      <a:blip r:embed="rId21"/>
                      <a:srcRect/>
                      <a:stretch>
                        <a:fillRect/>
                      </a:stretch>
                    </p:blipFill>
                    <p:spPr bwMode="auto">
                      <a:xfrm>
                        <a:off x="5611813" y="4670425"/>
                        <a:ext cx="2322512" cy="541338"/>
                      </a:xfrm>
                      <a:prstGeom prst="rect">
                        <a:avLst/>
                      </a:prstGeom>
                      <a:noFill/>
                      <a:ln>
                        <a:noFill/>
                      </a:ln>
                    </p:spPr>
                  </p:pic>
                </p:oleObj>
              </mc:Fallback>
            </mc:AlternateContent>
          </a:graphicData>
        </a:graphic>
      </p:graphicFrame>
      <p:cxnSp>
        <p:nvCxnSpPr>
          <p:cNvPr id="25" name="直接箭头连接符 24"/>
          <p:cNvCxnSpPr>
            <a:stCxn id="2" idx="2"/>
            <a:endCxn id="14" idx="0"/>
          </p:cNvCxnSpPr>
          <p:nvPr/>
        </p:nvCxnSpPr>
        <p:spPr>
          <a:xfrm>
            <a:off x="3779912" y="2695215"/>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直接箭头连接符 29"/>
          <p:cNvCxnSpPr/>
          <p:nvPr/>
        </p:nvCxnSpPr>
        <p:spPr>
          <a:xfrm>
            <a:off x="3779912" y="3415295"/>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1" name="直接箭头连接符 30"/>
          <p:cNvCxnSpPr/>
          <p:nvPr/>
        </p:nvCxnSpPr>
        <p:spPr>
          <a:xfrm>
            <a:off x="7020272" y="2199172"/>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294011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4"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randombar(horizont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ircle(in)">
                                      <p:cBhvr>
                                        <p:cTn id="42" dur="2000"/>
                                        <p:tgtEl>
                                          <p:spTgt spid="11"/>
                                        </p:tgtEl>
                                      </p:cBhvr>
                                    </p:animEffect>
                                  </p:childTnLst>
                                </p:cTn>
                              </p:par>
                              <p:par>
                                <p:cTn id="43" presetID="6" presetClass="entr" presetSubtype="16"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ircle(in)">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randombar(horizontal)">
                                      <p:cBhvr>
                                        <p:cTn id="50" dur="500"/>
                                        <p:tgtEl>
                                          <p:spTgt spid="40"/>
                                        </p:tgtEl>
                                      </p:cBhvr>
                                    </p:animEffect>
                                  </p:childTnLst>
                                </p:cTn>
                              </p:par>
                              <p:par>
                                <p:cTn id="51" presetID="14" presetClass="entr" presetSubtype="1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randombar(horizontal)">
                                      <p:cBhvr>
                                        <p:cTn id="53" dur="500"/>
                                        <p:tgtEl>
                                          <p:spTgt spid="6"/>
                                        </p:tgtEl>
                                      </p:cBhvr>
                                    </p:animEffect>
                                  </p:childTnLst>
                                </p:cTn>
                              </p:par>
                              <p:par>
                                <p:cTn id="54" presetID="14" presetClass="entr" presetSubtype="1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randombar(horizontal)">
                                      <p:cBhvr>
                                        <p:cTn id="56" dur="500"/>
                                        <p:tgtEl>
                                          <p:spTgt spid="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randombar(horizontal)">
                                      <p:cBhvr>
                                        <p:cTn id="59" dur="500"/>
                                        <p:tgtEl>
                                          <p:spTgt spid="20"/>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randombar(horizontal)">
                                      <p:cBhvr>
                                        <p:cTn id="62" dur="500"/>
                                        <p:tgtEl>
                                          <p:spTgt spid="21"/>
                                        </p:tgtEl>
                                      </p:cBhvr>
                                    </p:animEffect>
                                  </p:childTnLst>
                                </p:cTn>
                              </p:par>
                              <p:par>
                                <p:cTn id="63" presetID="14" presetClass="entr" presetSubtype="1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par>
                                <p:cTn id="66" presetID="14" presetClass="entr" presetSubtype="1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randombar(horizontal)">
                                      <p:cBhvr>
                                        <p:cTn id="68" dur="500"/>
                                        <p:tgtEl>
                                          <p:spTgt spid="18"/>
                                        </p:tgtEl>
                                      </p:cBhvr>
                                    </p:animEffect>
                                  </p:childTnLst>
                                </p:cTn>
                              </p:par>
                              <p:par>
                                <p:cTn id="69" presetID="14" presetClass="entr" presetSubtype="1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randombar(horizontal)">
                                      <p:cBhvr>
                                        <p:cTn id="71" dur="500"/>
                                        <p:tgtEl>
                                          <p:spTgt spid="19"/>
                                        </p:tgtEl>
                                      </p:cBhvr>
                                    </p:animEffect>
                                  </p:childTnLst>
                                </p:cTn>
                              </p:par>
                              <p:par>
                                <p:cTn id="72" presetID="14" presetClass="entr" presetSubtype="1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randombar(horizontal)">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4" grpId="0"/>
      <p:bldP spid="16" grpId="0"/>
      <p:bldP spid="17"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2.6 </a:t>
            </a:r>
            <a:r>
              <a:rPr lang="zh-CN" altLang="en-US" sz="2800" b="1" dirty="0">
                <a:solidFill>
                  <a:srgbClr val="CC3300"/>
                </a:solidFill>
                <a:latin typeface="Adobe 楷体 Std R" pitchFamily="18" charset="-122"/>
                <a:ea typeface="Adobe 楷体 Std R" pitchFamily="18" charset="-122"/>
              </a:rPr>
              <a:t>线形缩聚物的分子量分布（</a:t>
            </a:r>
            <a:r>
              <a:rPr lang="en-US" altLang="zh-CN" sz="2800" b="1" dirty="0">
                <a:solidFill>
                  <a:srgbClr val="CC3300"/>
                </a:solidFill>
                <a:latin typeface="Adobe 楷体 Std R" pitchFamily="18" charset="-122"/>
                <a:ea typeface="Adobe 楷体 Std R" pitchFamily="18" charset="-122"/>
              </a:rPr>
              <a:t>MWD</a:t>
            </a:r>
            <a:r>
              <a:rPr lang="zh-CN" altLang="en-US" sz="2800" b="1" dirty="0">
                <a:solidFill>
                  <a:srgbClr val="CC3300"/>
                </a:solidFill>
                <a:latin typeface="Adobe 楷体 Std R" pitchFamily="18" charset="-122"/>
                <a:ea typeface="Adobe 楷体 Std R" pitchFamily="18" charset="-122"/>
              </a:rPr>
              <a:t>）</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3" name="矩形 22"/>
          <p:cNvSpPr/>
          <p:nvPr/>
        </p:nvSpPr>
        <p:spPr>
          <a:xfrm>
            <a:off x="923128" y="2060848"/>
            <a:ext cx="7326560" cy="1107996"/>
          </a:xfrm>
          <a:prstGeom prst="rect">
            <a:avLst/>
          </a:prstGeom>
        </p:spPr>
        <p:txBody>
          <a:bodyPr wrap="square">
            <a:spAutoFit/>
          </a:bodyPr>
          <a:lstStyle/>
          <a:p>
            <a:r>
              <a:rPr lang="en-US" altLang="zh-CN" sz="2200" dirty="0">
                <a:latin typeface="Adobe 楷体 Std R" pitchFamily="18" charset="-122"/>
                <a:ea typeface="Adobe 楷体 Std R" pitchFamily="18" charset="-122"/>
              </a:rPr>
              <a:t>Flory</a:t>
            </a:r>
            <a:r>
              <a:rPr lang="zh-CN" altLang="en-US" sz="2200" dirty="0">
                <a:latin typeface="Adobe 楷体 Std R" pitchFamily="18" charset="-122"/>
                <a:ea typeface="Adobe 楷体 Std R" pitchFamily="18" charset="-122"/>
              </a:rPr>
              <a:t>应用统计方法，根据官能团等活性概念，推导得到线性缩聚物的聚合度分布。用反应程度</a:t>
            </a:r>
            <a:r>
              <a:rPr lang="en-US" altLang="zh-CN" sz="2200" dirty="0">
                <a:latin typeface="Adobe 楷体 Std R" pitchFamily="18" charset="-122"/>
                <a:ea typeface="Adobe 楷体 Std R" pitchFamily="18" charset="-122"/>
              </a:rPr>
              <a:t>p</a:t>
            </a:r>
            <a:r>
              <a:rPr lang="zh-CN" altLang="en-US" sz="2200" dirty="0">
                <a:latin typeface="Adobe 楷体 Std R" pitchFamily="18" charset="-122"/>
                <a:ea typeface="Adobe 楷体 Std R" pitchFamily="18" charset="-122"/>
              </a:rPr>
              <a:t>来代替链增长反应几率</a:t>
            </a:r>
            <a:r>
              <a:rPr lang="en-US" altLang="zh-CN" sz="2200" dirty="0">
                <a:latin typeface="Adobe 楷体 Std R" pitchFamily="18" charset="-122"/>
                <a:ea typeface="Adobe 楷体 Std R" pitchFamily="18" charset="-122"/>
              </a:rPr>
              <a:t>p</a:t>
            </a:r>
            <a:r>
              <a:rPr lang="zh-CN" altLang="en-US" sz="2200" dirty="0">
                <a:latin typeface="Adobe 楷体 Std R" pitchFamily="18" charset="-122"/>
                <a:ea typeface="Adobe 楷体 Std R" pitchFamily="18" charset="-122"/>
              </a:rPr>
              <a:t>（或成键几率</a:t>
            </a:r>
            <a:r>
              <a:rPr lang="en-US" altLang="zh-CN" sz="2200" dirty="0">
                <a:latin typeface="Adobe 楷体 Std R" pitchFamily="18" charset="-122"/>
                <a:ea typeface="Adobe 楷体 Std R" pitchFamily="18" charset="-122"/>
              </a:rPr>
              <a:t>p</a:t>
            </a:r>
            <a:r>
              <a:rPr lang="zh-CN" altLang="en-US" sz="2200" dirty="0">
                <a:latin typeface="Adobe 楷体 Std R" pitchFamily="18" charset="-122"/>
                <a:ea typeface="Adobe 楷体 Std R" pitchFamily="18" charset="-122"/>
              </a:rPr>
              <a:t>）。</a:t>
            </a:r>
          </a:p>
        </p:txBody>
      </p:sp>
      <p:sp>
        <p:nvSpPr>
          <p:cNvPr id="26" name="矩形 25"/>
          <p:cNvSpPr/>
          <p:nvPr/>
        </p:nvSpPr>
        <p:spPr>
          <a:xfrm>
            <a:off x="1026802" y="3429000"/>
            <a:ext cx="3195105" cy="430887"/>
          </a:xfrm>
          <a:prstGeom prst="rect">
            <a:avLst/>
          </a:prstGeom>
        </p:spPr>
        <p:txBody>
          <a:bodyPr wrap="none">
            <a:spAutoFit/>
          </a:bodyPr>
          <a:lstStyle/>
          <a:p>
            <a:pPr marL="609600" indent="-609600">
              <a:buFont typeface="Wingdings" pitchFamily="2" charset="2"/>
              <a:buNone/>
            </a:pPr>
            <a:r>
              <a:rPr lang="en-US" altLang="zh-CN" sz="2200" b="1" dirty="0">
                <a:latin typeface="Adobe 楷体 Std R" pitchFamily="18" charset="-122"/>
                <a:ea typeface="Adobe 楷体 Std R" pitchFamily="18" charset="-122"/>
              </a:rPr>
              <a:t>x-</a:t>
            </a:r>
            <a:r>
              <a:rPr lang="zh-CN" altLang="en-US" sz="2200" b="1" dirty="0">
                <a:latin typeface="Adobe 楷体 Std R" pitchFamily="18" charset="-122"/>
                <a:ea typeface="Adobe 楷体 Std R" pitchFamily="18" charset="-122"/>
              </a:rPr>
              <a:t>聚体的数量分布函数</a:t>
            </a:r>
            <a:r>
              <a:rPr lang="en-US" altLang="zh-CN" sz="2200" b="1" dirty="0">
                <a:latin typeface="Adobe 楷体 Std R" pitchFamily="18" charset="-122"/>
                <a:ea typeface="Adobe 楷体 Std R" pitchFamily="18" charset="-122"/>
              </a:rPr>
              <a:t>: </a:t>
            </a:r>
          </a:p>
        </p:txBody>
      </p:sp>
      <p:graphicFrame>
        <p:nvGraphicFramePr>
          <p:cNvPr id="27" name="对象 26"/>
          <p:cNvGraphicFramePr>
            <a:graphicFrameLocks noChangeAspect="1"/>
          </p:cNvGraphicFramePr>
          <p:nvPr/>
        </p:nvGraphicFramePr>
        <p:xfrm>
          <a:off x="2276991" y="3933056"/>
          <a:ext cx="4729163" cy="492125"/>
        </p:xfrm>
        <a:graphic>
          <a:graphicData uri="http://schemas.openxmlformats.org/presentationml/2006/ole">
            <mc:AlternateContent xmlns:mc="http://schemas.openxmlformats.org/markup-compatibility/2006">
              <mc:Choice xmlns:v="urn:schemas-microsoft-com:vml" Requires="v">
                <p:oleObj name="公式" r:id="rId2" imgW="2323800" imgH="241200" progId="Equation.3">
                  <p:embed/>
                </p:oleObj>
              </mc:Choice>
              <mc:Fallback>
                <p:oleObj name="公式" r:id="rId2" imgW="2323800" imgH="241200" progId="Equation.3">
                  <p:embed/>
                  <p:pic>
                    <p:nvPicPr>
                      <p:cNvPr id="27" name="对象 26"/>
                      <p:cNvPicPr>
                        <a:picLocks noChangeAspect="1" noChangeArrowheads="1"/>
                      </p:cNvPicPr>
                      <p:nvPr/>
                    </p:nvPicPr>
                    <p:blipFill>
                      <a:blip r:embed="rId3"/>
                      <a:srcRect/>
                      <a:stretch>
                        <a:fillRect/>
                      </a:stretch>
                    </p:blipFill>
                    <p:spPr bwMode="auto">
                      <a:xfrm>
                        <a:off x="2276991" y="3933056"/>
                        <a:ext cx="4729163" cy="492125"/>
                      </a:xfrm>
                      <a:prstGeom prst="rect">
                        <a:avLst/>
                      </a:prstGeom>
                      <a:noFill/>
                      <a:ln>
                        <a:noFill/>
                      </a:ln>
                      <a:effectLst/>
                    </p:spPr>
                  </p:pic>
                </p:oleObj>
              </mc:Fallback>
            </mc:AlternateContent>
          </a:graphicData>
        </a:graphic>
      </p:graphicFrame>
      <p:sp>
        <p:nvSpPr>
          <p:cNvPr id="32" name="矩形 31"/>
          <p:cNvSpPr/>
          <p:nvPr/>
        </p:nvSpPr>
        <p:spPr>
          <a:xfrm>
            <a:off x="1026802" y="4725144"/>
            <a:ext cx="3195105" cy="430887"/>
          </a:xfrm>
          <a:prstGeom prst="rect">
            <a:avLst/>
          </a:prstGeom>
        </p:spPr>
        <p:txBody>
          <a:bodyPr wrap="none">
            <a:spAutoFit/>
          </a:bodyPr>
          <a:lstStyle/>
          <a:p>
            <a:pPr marL="609600" indent="-609600">
              <a:buFont typeface="Wingdings" pitchFamily="2" charset="2"/>
              <a:buNone/>
            </a:pPr>
            <a:r>
              <a:rPr lang="en-US" altLang="zh-CN" sz="2200" b="1" dirty="0">
                <a:latin typeface="Adobe 楷体 Std R" pitchFamily="18" charset="-122"/>
                <a:ea typeface="Adobe 楷体 Std R" pitchFamily="18" charset="-122"/>
              </a:rPr>
              <a:t>x-</a:t>
            </a:r>
            <a:r>
              <a:rPr lang="zh-CN" altLang="en-US" sz="2200" b="1" dirty="0">
                <a:latin typeface="Adobe 楷体 Std R" pitchFamily="18" charset="-122"/>
                <a:ea typeface="Adobe 楷体 Std R" pitchFamily="18" charset="-122"/>
              </a:rPr>
              <a:t>聚体的质量分布函数</a:t>
            </a:r>
            <a:r>
              <a:rPr lang="en-US" altLang="zh-CN" sz="2200" b="1" dirty="0">
                <a:latin typeface="Adobe 楷体 Std R" pitchFamily="18" charset="-122"/>
                <a:ea typeface="Adobe 楷体 Std R" pitchFamily="18" charset="-122"/>
              </a:rPr>
              <a:t>: </a:t>
            </a:r>
          </a:p>
        </p:txBody>
      </p:sp>
      <mc:AlternateContent xmlns:mc="http://schemas.openxmlformats.org/markup-compatibility/2006">
        <mc:Choice xmlns:a14="http://schemas.microsoft.com/office/drawing/2010/main" Requires="a14">
          <p:sp>
            <p:nvSpPr>
              <p:cNvPr id="28" name="对象 27"/>
              <p:cNvSpPr txBox="1"/>
              <p:nvPr/>
            </p:nvSpPr>
            <p:spPr bwMode="auto">
              <a:xfrm>
                <a:off x="2276991" y="5255288"/>
                <a:ext cx="4230233" cy="762907"/>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a:solidFill>
                                    <a:srgbClr val="000000"/>
                                  </a:solidFill>
                                  <a:latin typeface="Cambria Math" panose="02040503050406030204" pitchFamily="18" charset="0"/>
                                </a:rPr>
                                <m:t>W</m:t>
                              </m:r>
                            </m:e>
                            <m:sub>
                              <m:r>
                                <m:rPr>
                                  <m:sty m:val="p"/>
                                </m:rPr>
                                <a:rPr lang="zh-CN" altLang="en-US">
                                  <a:solidFill>
                                    <a:srgbClr val="000000"/>
                                  </a:solidFill>
                                  <a:latin typeface="Cambria Math" panose="02040503050406030204" pitchFamily="18" charset="0"/>
                                </a:rPr>
                                <m:t>x</m:t>
                              </m:r>
                            </m:sub>
                          </m:sSub>
                        </m:num>
                        <m:den>
                          <m:r>
                            <a:rPr lang="en-US" altLang="zh-CN" b="0" i="1" smtClean="0">
                              <a:solidFill>
                                <a:srgbClr val="000000"/>
                              </a:solidFill>
                              <a:latin typeface="Cambria Math" panose="02040503050406030204" pitchFamily="18" charset="0"/>
                            </a:rPr>
                            <m:t>𝑊</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p</m:t>
                          </m:r>
                        </m:e>
                        <m:sup>
                          <m:r>
                            <m:rPr>
                              <m:sty m:val="p"/>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p</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0">
                              <a:solidFill>
                                <a:srgbClr val="000000"/>
                              </a:solidFill>
                              <a:latin typeface="Cambria Math" panose="02040503050406030204" pitchFamily="18" charset="0"/>
                            </a:rPr>
                            <m:t>2</m:t>
                          </m:r>
                        </m:sup>
                      </m:sSup>
                    </m:oMath>
                  </m:oMathPara>
                </a14:m>
                <a:endParaRPr lang="zh-CN" altLang="en-US" dirty="0"/>
              </a:p>
            </p:txBody>
          </p:sp>
        </mc:Choice>
        <mc:Fallback>
          <p:sp>
            <p:nvSpPr>
              <p:cNvPr id="28" name="对象 27"/>
              <p:cNvSpPr txBox="1">
                <a:spLocks noRot="1" noChangeAspect="1" noMove="1" noResize="1" noEditPoints="1" noAdjustHandles="1" noChangeArrowheads="1" noChangeShapeType="1" noTextEdit="1"/>
              </p:cNvSpPr>
              <p:nvPr/>
            </p:nvSpPr>
            <p:spPr bwMode="auto">
              <a:xfrm>
                <a:off x="2276991" y="5255288"/>
                <a:ext cx="4230233" cy="762907"/>
              </a:xfrm>
              <a:prstGeom prst="rect">
                <a:avLst/>
              </a:prstGeom>
              <a:blipFill>
                <a:blip r:embed="rId4"/>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408345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2.6 </a:t>
            </a:r>
            <a:r>
              <a:rPr lang="zh-CN" altLang="en-US" sz="2800" b="1" dirty="0">
                <a:solidFill>
                  <a:srgbClr val="CC3300"/>
                </a:solidFill>
                <a:latin typeface="Adobe 楷体 Std R" pitchFamily="18" charset="-122"/>
                <a:ea typeface="Adobe 楷体 Std R" pitchFamily="18" charset="-122"/>
              </a:rPr>
              <a:t>线形缩聚物的分子量分布（</a:t>
            </a:r>
            <a:r>
              <a:rPr lang="en-US" altLang="zh-CN" sz="2800" b="1" dirty="0">
                <a:solidFill>
                  <a:srgbClr val="CC3300"/>
                </a:solidFill>
                <a:latin typeface="Adobe 楷体 Std R" pitchFamily="18" charset="-122"/>
                <a:ea typeface="Adobe 楷体 Std R" pitchFamily="18" charset="-122"/>
              </a:rPr>
              <a:t>MWD</a:t>
            </a:r>
            <a:r>
              <a:rPr lang="zh-CN" altLang="en-US" sz="2800" b="1" dirty="0">
                <a:solidFill>
                  <a:srgbClr val="CC3300"/>
                </a:solidFill>
                <a:latin typeface="Adobe 楷体 Std R" pitchFamily="18" charset="-122"/>
                <a:ea typeface="Adobe 楷体 Std R" pitchFamily="18" charset="-122"/>
              </a:rPr>
              <a:t>）</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6" name="矩形 25"/>
          <p:cNvSpPr/>
          <p:nvPr/>
        </p:nvSpPr>
        <p:spPr>
          <a:xfrm>
            <a:off x="1026802" y="2276872"/>
            <a:ext cx="1790875" cy="430887"/>
          </a:xfrm>
          <a:prstGeom prst="rect">
            <a:avLst/>
          </a:prstGeom>
        </p:spPr>
        <p:txBody>
          <a:bodyPr wrap="none">
            <a:spAutoFit/>
          </a:bodyPr>
          <a:lstStyle/>
          <a:p>
            <a:pPr marL="609600" indent="-609600">
              <a:buFont typeface="Wingdings" pitchFamily="2" charset="2"/>
              <a:buNone/>
            </a:pPr>
            <a:r>
              <a:rPr lang="zh-CN" altLang="en-US" sz="2200" b="1" dirty="0">
                <a:latin typeface="Adobe 楷体 Std R" pitchFamily="18" charset="-122"/>
                <a:ea typeface="Adobe 楷体 Std R" pitchFamily="18" charset="-122"/>
              </a:rPr>
              <a:t>数均聚合度</a:t>
            </a:r>
            <a:r>
              <a:rPr lang="en-US" altLang="zh-CN" sz="2200" b="1" dirty="0">
                <a:latin typeface="Adobe 楷体 Std R" pitchFamily="18" charset="-122"/>
                <a:ea typeface="Adobe 楷体 Std R" pitchFamily="18" charset="-122"/>
              </a:rPr>
              <a:t>: </a:t>
            </a:r>
          </a:p>
        </p:txBody>
      </p:sp>
      <p:graphicFrame>
        <p:nvGraphicFramePr>
          <p:cNvPr id="27" name="对象 26"/>
          <p:cNvGraphicFramePr>
            <a:graphicFrameLocks noChangeAspect="1"/>
          </p:cNvGraphicFramePr>
          <p:nvPr/>
        </p:nvGraphicFramePr>
        <p:xfrm>
          <a:off x="1568450" y="2751138"/>
          <a:ext cx="4299694" cy="875759"/>
        </p:xfrm>
        <a:graphic>
          <a:graphicData uri="http://schemas.openxmlformats.org/presentationml/2006/ole">
            <mc:AlternateContent xmlns:mc="http://schemas.openxmlformats.org/markup-compatibility/2006">
              <mc:Choice xmlns:v="urn:schemas-microsoft-com:vml" Requires="v">
                <p:oleObj name="公式" r:id="rId2" imgW="2374560" imgH="482400" progId="Equation.3">
                  <p:embed/>
                </p:oleObj>
              </mc:Choice>
              <mc:Fallback>
                <p:oleObj name="公式" r:id="rId2" imgW="2374560" imgH="482400" progId="Equation.3">
                  <p:embed/>
                  <p:pic>
                    <p:nvPicPr>
                      <p:cNvPr id="27" name="对象 26"/>
                      <p:cNvPicPr>
                        <a:picLocks noChangeAspect="1" noChangeArrowheads="1"/>
                      </p:cNvPicPr>
                      <p:nvPr/>
                    </p:nvPicPr>
                    <p:blipFill>
                      <a:blip r:embed="rId3"/>
                      <a:srcRect/>
                      <a:stretch>
                        <a:fillRect/>
                      </a:stretch>
                    </p:blipFill>
                    <p:spPr bwMode="auto">
                      <a:xfrm>
                        <a:off x="1568450" y="2751138"/>
                        <a:ext cx="4299694" cy="875759"/>
                      </a:xfrm>
                      <a:prstGeom prst="rect">
                        <a:avLst/>
                      </a:prstGeom>
                      <a:noFill/>
                      <a:ln>
                        <a:noFill/>
                      </a:ln>
                      <a:effectLst/>
                    </p:spPr>
                  </p:pic>
                </p:oleObj>
              </mc:Fallback>
            </mc:AlternateContent>
          </a:graphicData>
        </a:graphic>
      </p:graphicFrame>
      <p:sp>
        <p:nvSpPr>
          <p:cNvPr id="32" name="矩形 31"/>
          <p:cNvSpPr/>
          <p:nvPr/>
        </p:nvSpPr>
        <p:spPr>
          <a:xfrm>
            <a:off x="1026802" y="4581128"/>
            <a:ext cx="1790875" cy="430887"/>
          </a:xfrm>
          <a:prstGeom prst="rect">
            <a:avLst/>
          </a:prstGeom>
        </p:spPr>
        <p:txBody>
          <a:bodyPr wrap="none">
            <a:spAutoFit/>
          </a:bodyPr>
          <a:lstStyle/>
          <a:p>
            <a:pPr marL="609600" indent="-609600">
              <a:buFont typeface="Wingdings" pitchFamily="2" charset="2"/>
              <a:buNone/>
            </a:pPr>
            <a:r>
              <a:rPr lang="zh-CN" altLang="en-US" sz="2200" b="1" dirty="0">
                <a:latin typeface="Adobe 楷体 Std R" pitchFamily="18" charset="-122"/>
                <a:ea typeface="Adobe 楷体 Std R" pitchFamily="18" charset="-122"/>
              </a:rPr>
              <a:t>质均聚合度</a:t>
            </a:r>
            <a:r>
              <a:rPr lang="en-US" altLang="zh-CN" sz="2200" b="1" dirty="0">
                <a:latin typeface="Adobe 楷体 Std R" pitchFamily="18" charset="-122"/>
                <a:ea typeface="Adobe 楷体 Std R" pitchFamily="18" charset="-122"/>
              </a:rPr>
              <a:t>: </a:t>
            </a:r>
          </a:p>
        </p:txBody>
      </p:sp>
      <p:graphicFrame>
        <p:nvGraphicFramePr>
          <p:cNvPr id="28" name="对象 27"/>
          <p:cNvGraphicFramePr>
            <a:graphicFrameLocks noChangeAspect="1"/>
          </p:cNvGraphicFramePr>
          <p:nvPr/>
        </p:nvGraphicFramePr>
        <p:xfrm>
          <a:off x="1403649" y="4978523"/>
          <a:ext cx="5616624" cy="813921"/>
        </p:xfrm>
        <a:graphic>
          <a:graphicData uri="http://schemas.openxmlformats.org/presentationml/2006/ole">
            <mc:AlternateContent xmlns:mc="http://schemas.openxmlformats.org/markup-compatibility/2006">
              <mc:Choice xmlns:v="urn:schemas-microsoft-com:vml" Requires="v">
                <p:oleObj name="公式" r:id="rId4" imgW="2895480" imgH="419040" progId="Equation.3">
                  <p:embed/>
                </p:oleObj>
              </mc:Choice>
              <mc:Fallback>
                <p:oleObj name="公式" r:id="rId4" imgW="2895480" imgH="419040" progId="Equation.3">
                  <p:embed/>
                  <p:pic>
                    <p:nvPicPr>
                      <p:cNvPr id="28" name="对象 27"/>
                      <p:cNvPicPr>
                        <a:picLocks noChangeAspect="1" noChangeArrowheads="1"/>
                      </p:cNvPicPr>
                      <p:nvPr/>
                    </p:nvPicPr>
                    <p:blipFill>
                      <a:blip r:embed="rId5"/>
                      <a:srcRect/>
                      <a:stretch>
                        <a:fillRect/>
                      </a:stretch>
                    </p:blipFill>
                    <p:spPr bwMode="auto">
                      <a:xfrm>
                        <a:off x="1403649" y="4978523"/>
                        <a:ext cx="5616624" cy="813921"/>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nvGraphicFramePr>
        <p:xfrm>
          <a:off x="4151256" y="2132856"/>
          <a:ext cx="4729163" cy="492125"/>
        </p:xfrm>
        <a:graphic>
          <a:graphicData uri="http://schemas.openxmlformats.org/presentationml/2006/ole">
            <mc:AlternateContent xmlns:mc="http://schemas.openxmlformats.org/markup-compatibility/2006">
              <mc:Choice xmlns:v="urn:schemas-microsoft-com:vml" Requires="v">
                <p:oleObj name="公式" r:id="rId6" imgW="2323800" imgH="241200" progId="Equation.3">
                  <p:embed/>
                </p:oleObj>
              </mc:Choice>
              <mc:Fallback>
                <p:oleObj name="公式" r:id="rId6" imgW="2323800" imgH="241200" progId="Equation.3">
                  <p:embed/>
                  <p:pic>
                    <p:nvPicPr>
                      <p:cNvPr id="3"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256" y="2132856"/>
                        <a:ext cx="47291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1475656" y="3645024"/>
          <a:ext cx="5256584" cy="841939"/>
        </p:xfrm>
        <a:graphic>
          <a:graphicData uri="http://schemas.openxmlformats.org/presentationml/2006/ole">
            <mc:AlternateContent xmlns:mc="http://schemas.openxmlformats.org/markup-compatibility/2006">
              <mc:Choice xmlns:v="urn:schemas-microsoft-com:vml" Requires="v">
                <p:oleObj name="公式" r:id="rId8" imgW="2781000" imgH="444240" progId="Equation.3">
                  <p:embed/>
                </p:oleObj>
              </mc:Choice>
              <mc:Fallback>
                <p:oleObj name="公式" r:id="rId8" imgW="2781000" imgH="444240" progId="Equation.3">
                  <p:embed/>
                  <p:pic>
                    <p:nvPicPr>
                      <p:cNvPr id="11" name="对象 10"/>
                      <p:cNvPicPr>
                        <a:picLocks noChangeAspect="1" noChangeArrowheads="1"/>
                      </p:cNvPicPr>
                      <p:nvPr/>
                    </p:nvPicPr>
                    <p:blipFill>
                      <a:blip r:embed="rId9"/>
                      <a:srcRect/>
                      <a:stretch>
                        <a:fillRect/>
                      </a:stretch>
                    </p:blipFill>
                    <p:spPr bwMode="auto">
                      <a:xfrm>
                        <a:off x="1475656" y="3645024"/>
                        <a:ext cx="5256584" cy="841939"/>
                      </a:xfrm>
                      <a:prstGeom prst="rect">
                        <a:avLst/>
                      </a:prstGeom>
                      <a:noFill/>
                      <a:ln>
                        <a:noFill/>
                      </a:ln>
                      <a:effectLst/>
                    </p:spPr>
                  </p:pic>
                </p:oleObj>
              </mc:Fallback>
            </mc:AlternateContent>
          </a:graphicData>
        </a:graphic>
      </p:graphicFrame>
      <p:sp>
        <p:nvSpPr>
          <p:cNvPr id="12" name="矩形 11"/>
          <p:cNvSpPr/>
          <p:nvPr/>
        </p:nvSpPr>
        <p:spPr>
          <a:xfrm>
            <a:off x="1026801" y="5877272"/>
            <a:ext cx="2465079" cy="430887"/>
          </a:xfrm>
          <a:prstGeom prst="rect">
            <a:avLst/>
          </a:prstGeom>
        </p:spPr>
        <p:txBody>
          <a:bodyPr wrap="square">
            <a:spAutoFit/>
          </a:bodyPr>
          <a:lstStyle/>
          <a:p>
            <a:pPr marL="609600" indent="-609600">
              <a:buFont typeface="Wingdings" pitchFamily="2" charset="2"/>
              <a:buNone/>
            </a:pPr>
            <a:r>
              <a:rPr lang="zh-CN" altLang="en-US" sz="2200" b="1" dirty="0">
                <a:latin typeface="Adobe 楷体 Std R" pitchFamily="18" charset="-122"/>
                <a:ea typeface="Adobe 楷体 Std R" pitchFamily="18" charset="-122"/>
              </a:rPr>
              <a:t>分子量分布指数</a:t>
            </a:r>
            <a:r>
              <a:rPr lang="en-US" altLang="zh-CN" sz="2200" b="1" dirty="0">
                <a:latin typeface="Adobe 楷体 Std R" pitchFamily="18" charset="-122"/>
                <a:ea typeface="Adobe 楷体 Std R" pitchFamily="18" charset="-122"/>
              </a:rPr>
              <a:t>: </a:t>
            </a:r>
          </a:p>
        </p:txBody>
      </p:sp>
      <p:graphicFrame>
        <p:nvGraphicFramePr>
          <p:cNvPr id="6" name="对象 5"/>
          <p:cNvGraphicFramePr>
            <a:graphicFrameLocks noChangeAspect="1"/>
          </p:cNvGraphicFramePr>
          <p:nvPr/>
        </p:nvGraphicFramePr>
        <p:xfrm>
          <a:off x="3480867" y="5805264"/>
          <a:ext cx="1867644" cy="830064"/>
        </p:xfrm>
        <a:graphic>
          <a:graphicData uri="http://schemas.openxmlformats.org/presentationml/2006/ole">
            <mc:AlternateContent xmlns:mc="http://schemas.openxmlformats.org/markup-compatibility/2006">
              <mc:Choice xmlns:v="urn:schemas-microsoft-com:vml" Requires="v">
                <p:oleObj name="公式" r:id="rId10" imgW="1143000" imgH="507960" progId="Equation.3">
                  <p:embed/>
                </p:oleObj>
              </mc:Choice>
              <mc:Fallback>
                <p:oleObj name="公式" r:id="rId10" imgW="1143000" imgH="507960" progId="Equation.3">
                  <p:embed/>
                  <p:pic>
                    <p:nvPicPr>
                      <p:cNvPr id="6" name="对象 5"/>
                      <p:cNvPicPr/>
                      <p:nvPr/>
                    </p:nvPicPr>
                    <p:blipFill>
                      <a:blip r:embed="rId11"/>
                      <a:stretch>
                        <a:fillRect/>
                      </a:stretch>
                    </p:blipFill>
                    <p:spPr>
                      <a:xfrm>
                        <a:off x="3480867" y="5805264"/>
                        <a:ext cx="1867644" cy="830064"/>
                      </a:xfrm>
                      <a:prstGeom prst="rect">
                        <a:avLst/>
                      </a:prstGeom>
                    </p:spPr>
                  </p:pic>
                </p:oleObj>
              </mc:Fallback>
            </mc:AlternateContent>
          </a:graphicData>
        </a:graphic>
      </p:graphicFrame>
    </p:spTree>
    <p:extLst>
      <p:ext uri="{BB962C8B-B14F-4D97-AF65-F5344CB8AC3E}">
        <p14:creationId xmlns:p14="http://schemas.microsoft.com/office/powerpoint/2010/main" val="34114607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954975" y="3015102"/>
            <a:ext cx="333710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a:t>
            </a:r>
            <a:r>
              <a:rPr lang="zh-CN" altLang="en-US" sz="2800" b="1" dirty="0">
                <a:solidFill>
                  <a:srgbClr val="CC3300"/>
                </a:solidFill>
                <a:latin typeface="Adobe 楷体 Std R" pitchFamily="18" charset="-122"/>
                <a:ea typeface="Adobe 楷体 Std R" pitchFamily="18" charset="-122"/>
              </a:rPr>
              <a:t>或者</a:t>
            </a:r>
            <a:r>
              <a:rPr lang="en-US" altLang="zh-CN" sz="2800" b="1" dirty="0">
                <a:solidFill>
                  <a:srgbClr val="CC3300"/>
                </a:solidFill>
                <a:latin typeface="Adobe 楷体 Std R" pitchFamily="18" charset="-122"/>
                <a:ea typeface="Adobe 楷体 Std R" pitchFamily="18" charset="-122"/>
              </a:rPr>
              <a:t>2-2</a:t>
            </a:r>
            <a:r>
              <a:rPr lang="zh-CN" altLang="en-US" sz="2800" b="1" dirty="0">
                <a:solidFill>
                  <a:srgbClr val="CC3300"/>
                </a:solidFill>
                <a:latin typeface="Adobe 楷体 Std R" pitchFamily="18" charset="-122"/>
                <a:ea typeface="Adobe 楷体 Std R" pitchFamily="18" charset="-122"/>
              </a:rPr>
              <a:t>体系缩聚</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6" name="Rectangle 5"/>
          <p:cNvSpPr>
            <a:spLocks noChangeArrowheads="1"/>
          </p:cNvSpPr>
          <p:nvPr/>
        </p:nvSpPr>
        <p:spPr bwMode="auto">
          <a:xfrm>
            <a:off x="4499992" y="4357159"/>
            <a:ext cx="21602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solidFill>
                  <a:srgbClr val="CC3300"/>
                </a:solidFill>
                <a:latin typeface="Adobe 楷体 Std R" pitchFamily="18" charset="-122"/>
                <a:ea typeface="Adobe 楷体 Std R" pitchFamily="18" charset="-122"/>
              </a:rPr>
              <a:t>线形聚合物</a:t>
            </a:r>
          </a:p>
        </p:txBody>
      </p:sp>
      <p:sp>
        <p:nvSpPr>
          <p:cNvPr id="3" name="左弧形箭头 2"/>
          <p:cNvSpPr/>
          <p:nvPr/>
        </p:nvSpPr>
        <p:spPr>
          <a:xfrm>
            <a:off x="3623527" y="3538977"/>
            <a:ext cx="720080" cy="1224136"/>
          </a:xfrm>
          <a:prstGeom prst="curv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tx1"/>
              </a:solidFill>
            </a:endParaRPr>
          </a:p>
        </p:txBody>
      </p:sp>
      <p:sp>
        <p:nvSpPr>
          <p:cNvPr id="8" name="燕尾形箭头 7"/>
          <p:cNvSpPr/>
          <p:nvPr/>
        </p:nvSpPr>
        <p:spPr>
          <a:xfrm rot="19135036">
            <a:off x="2273416" y="3740798"/>
            <a:ext cx="936104" cy="576064"/>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9" name="Rectangle 5"/>
          <p:cNvSpPr>
            <a:spLocks noChangeArrowheads="1"/>
          </p:cNvSpPr>
          <p:nvPr/>
        </p:nvSpPr>
        <p:spPr bwMode="auto">
          <a:xfrm>
            <a:off x="611560" y="4565984"/>
            <a:ext cx="1985892" cy="954107"/>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2800" b="1" dirty="0">
                <a:latin typeface="Adobe 楷体 Std R" pitchFamily="18" charset="-122"/>
                <a:ea typeface="Adobe 楷体 Std R" pitchFamily="18" charset="-122"/>
              </a:rPr>
              <a:t>f &gt; 2 </a:t>
            </a:r>
            <a:r>
              <a:rPr lang="zh-CN" altLang="en-US" sz="2800" b="1" dirty="0">
                <a:latin typeface="Adobe 楷体 Std R" pitchFamily="18" charset="-122"/>
                <a:ea typeface="Adobe 楷体 Std R" pitchFamily="18" charset="-122"/>
              </a:rPr>
              <a:t>物质的加入？</a:t>
            </a:r>
          </a:p>
        </p:txBody>
      </p:sp>
      <p:sp>
        <p:nvSpPr>
          <p:cNvPr id="32" name="Rectangle 5"/>
          <p:cNvSpPr>
            <a:spLocks noChangeArrowheads="1"/>
          </p:cNvSpPr>
          <p:nvPr/>
        </p:nvSpPr>
        <p:spPr bwMode="auto">
          <a:xfrm>
            <a:off x="5436096" y="2204864"/>
            <a:ext cx="2289090" cy="523220"/>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zh-CN" altLang="en-US" sz="2800" b="1" dirty="0">
                <a:latin typeface="Adobe 楷体 Std R" pitchFamily="18" charset="-122"/>
                <a:ea typeface="Adobe 楷体 Std R" pitchFamily="18" charset="-122"/>
              </a:rPr>
              <a:t>交联、支化</a:t>
            </a:r>
          </a:p>
        </p:txBody>
      </p:sp>
      <p:sp>
        <p:nvSpPr>
          <p:cNvPr id="15" name="直角上箭头 14"/>
          <p:cNvSpPr/>
          <p:nvPr/>
        </p:nvSpPr>
        <p:spPr>
          <a:xfrm>
            <a:off x="5292080" y="2924944"/>
            <a:ext cx="1368152" cy="504056"/>
          </a:xfrm>
          <a:prstGeom prst="ben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3" name="矩形 2"/>
          <p:cNvSpPr>
            <a:spLocks noChangeArrowheads="1"/>
          </p:cNvSpPr>
          <p:nvPr/>
        </p:nvSpPr>
        <p:spPr bwMode="auto">
          <a:xfrm>
            <a:off x="611560" y="1482968"/>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dirty="0">
                <a:latin typeface="Times New Roman" panose="02020603050405020304" pitchFamily="18" charset="0"/>
                <a:ea typeface="Adobe 楷体 Std R" pitchFamily="18" charset="-122"/>
                <a:cs typeface="Times New Roman" panose="02020603050405020304" pitchFamily="18" charset="0"/>
              </a:rPr>
              <a:t>2.7 </a:t>
            </a:r>
            <a:r>
              <a:rPr lang="zh-CN" altLang="en-US" sz="2400" b="1" dirty="0">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dirty="0">
                <a:latin typeface="Times New Roman" panose="02020603050405020304" pitchFamily="18" charset="0"/>
                <a:ea typeface="Adobe 楷体 Std R" pitchFamily="18" charset="-122"/>
                <a:cs typeface="Times New Roman" panose="02020603050405020304" pitchFamily="18" charset="0"/>
              </a:rPr>
              <a:t>Gelation</a:t>
            </a:r>
            <a:r>
              <a:rPr lang="zh-CN" altLang="en-US" sz="2400" b="1" dirty="0">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192152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randombar(horizontal)">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animBg="1"/>
      <p:bldP spid="8" grpId="0" animBg="1"/>
      <p:bldP spid="29" grpId="0" animBg="1"/>
      <p:bldP spid="32" grpId="0" animBg="1"/>
      <p:bldP spid="15" grpId="0" animBg="1"/>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C8803BAE-FBCB-4F18-B194-A90F5BC4992D}" type="slidenum">
              <a:rPr lang="zh-CN" altLang="en-US" smtClean="0">
                <a:solidFill>
                  <a:prstClr val="black">
                    <a:tint val="75000"/>
                  </a:prstClr>
                </a:solidFill>
              </a:rPr>
              <a:pPr>
                <a:defRPr/>
              </a:pPr>
              <a:t>16</a:t>
            </a:fld>
            <a:endParaRPr lang="zh-CN" altLang="en-US">
              <a:solidFill>
                <a:prstClr val="black">
                  <a:tint val="75000"/>
                </a:prstClr>
              </a:solidFill>
            </a:endParaRPr>
          </a:p>
        </p:txBody>
      </p:sp>
      <p:sp>
        <p:nvSpPr>
          <p:cNvPr id="81923" name="矩形 2"/>
          <p:cNvSpPr>
            <a:spLocks noChangeArrowheads="1"/>
          </p:cNvSpPr>
          <p:nvPr/>
        </p:nvSpPr>
        <p:spPr bwMode="auto">
          <a:xfrm>
            <a:off x="323528" y="1261278"/>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dirty="0">
                <a:latin typeface="Times New Roman" panose="02020603050405020304" pitchFamily="18" charset="0"/>
                <a:ea typeface="Adobe 楷体 Std R" pitchFamily="18" charset="-122"/>
                <a:cs typeface="Times New Roman" panose="02020603050405020304" pitchFamily="18" charset="0"/>
              </a:rPr>
              <a:t>2.7 </a:t>
            </a:r>
            <a:r>
              <a:rPr lang="zh-CN" altLang="en-US" sz="2400" b="1" dirty="0">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dirty="0">
                <a:latin typeface="Times New Roman" panose="02020603050405020304" pitchFamily="18" charset="0"/>
                <a:ea typeface="Adobe 楷体 Std R" pitchFamily="18" charset="-122"/>
                <a:cs typeface="Times New Roman" panose="02020603050405020304" pitchFamily="18" charset="0"/>
              </a:rPr>
              <a:t>Gelation</a:t>
            </a:r>
            <a:r>
              <a:rPr lang="zh-CN" altLang="en-US" sz="2400" b="1" dirty="0">
                <a:latin typeface="Times New Roman" panose="02020603050405020304" pitchFamily="18" charset="0"/>
                <a:ea typeface="Adobe 楷体 Std R" pitchFamily="18" charset="-122"/>
                <a:cs typeface="Times New Roman" panose="02020603050405020304" pitchFamily="18" charset="0"/>
              </a:rPr>
              <a:t>）</a:t>
            </a:r>
          </a:p>
        </p:txBody>
      </p:sp>
      <p:sp>
        <p:nvSpPr>
          <p:cNvPr id="81924" name="矩形 3"/>
          <p:cNvSpPr>
            <a:spLocks noChangeArrowheads="1"/>
          </p:cNvSpPr>
          <p:nvPr/>
        </p:nvSpPr>
        <p:spPr bwMode="auto">
          <a:xfrm>
            <a:off x="603703" y="1687094"/>
            <a:ext cx="8064500" cy="151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400" b="1" dirty="0">
                <a:latin typeface="Times New Roman" panose="02020603050405020304" pitchFamily="18" charset="0"/>
                <a:ea typeface="Adobe 楷体 Std R" pitchFamily="18" charset="-122"/>
                <a:cs typeface="Times New Roman" panose="02020603050405020304" pitchFamily="18" charset="0"/>
              </a:rPr>
              <a:t>定义：</a:t>
            </a:r>
          </a:p>
          <a:p>
            <a:pPr eaLnBrk="1" fontAlgn="base" hangingPunct="1">
              <a:lnSpc>
                <a:spcPct val="150000"/>
              </a:lnSpc>
              <a:spcBef>
                <a:spcPct val="0"/>
              </a:spcBef>
              <a:spcAft>
                <a:spcPct val="0"/>
              </a:spcAft>
            </a:pPr>
            <a:r>
              <a:rPr lang="en-US" altLang="zh-CN" sz="2000" b="1" dirty="0">
                <a:latin typeface="Times New Roman" panose="02020603050405020304" pitchFamily="18" charset="0"/>
                <a:ea typeface="Adobe 楷体 Std R" pitchFamily="18" charset="-122"/>
                <a:cs typeface="Times New Roman" panose="02020603050405020304" pitchFamily="18" charset="0"/>
              </a:rPr>
              <a:t>        f=2</a:t>
            </a:r>
            <a:r>
              <a:rPr lang="zh-CN" altLang="en-US" sz="2000" b="1" dirty="0">
                <a:latin typeface="Times New Roman" panose="02020603050405020304" pitchFamily="18" charset="0"/>
                <a:ea typeface="Adobe 楷体 Std R" pitchFamily="18" charset="-122"/>
                <a:cs typeface="Times New Roman" panose="02020603050405020304" pitchFamily="18" charset="0"/>
              </a:rPr>
              <a:t>单体与另一官能度</a:t>
            </a:r>
            <a:r>
              <a:rPr lang="en-US" altLang="zh-CN" sz="2000" b="1" dirty="0">
                <a:solidFill>
                  <a:srgbClr val="FF0000"/>
                </a:solidFill>
                <a:latin typeface="Times New Roman" panose="02020603050405020304" pitchFamily="18" charset="0"/>
                <a:ea typeface="Adobe 楷体 Std R" pitchFamily="18" charset="-122"/>
                <a:cs typeface="Times New Roman" panose="02020603050405020304" pitchFamily="18" charset="0"/>
              </a:rPr>
              <a:t>f</a:t>
            </a:r>
            <a:r>
              <a:rPr lang="zh-CN" altLang="en-US" sz="2000" b="1" dirty="0">
                <a:solidFill>
                  <a:srgbClr val="FF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FF0000"/>
                </a:solidFill>
                <a:latin typeface="Times New Roman" panose="02020603050405020304" pitchFamily="18" charset="0"/>
                <a:ea typeface="Adobe 楷体 Std R" pitchFamily="18" charset="-122"/>
                <a:cs typeface="Times New Roman" panose="02020603050405020304" pitchFamily="18" charset="0"/>
              </a:rPr>
              <a:t>3</a:t>
            </a:r>
            <a:r>
              <a:rPr lang="zh-CN" altLang="en-US" sz="2000" b="1" dirty="0">
                <a:latin typeface="Times New Roman" panose="02020603050405020304" pitchFamily="18" charset="0"/>
                <a:ea typeface="Adobe 楷体 Std R" pitchFamily="18" charset="-122"/>
                <a:cs typeface="Times New Roman" panose="02020603050405020304" pitchFamily="18" charset="0"/>
              </a:rPr>
              <a:t>单体缩聚时，先产生</a:t>
            </a:r>
            <a:r>
              <a:rPr lang="zh-CN" altLang="en-US" sz="2000" b="1" dirty="0">
                <a:solidFill>
                  <a:srgbClr val="FF0000"/>
                </a:solidFill>
                <a:latin typeface="Times New Roman" panose="02020603050405020304" pitchFamily="18" charset="0"/>
                <a:ea typeface="Adobe 楷体 Std R" pitchFamily="18" charset="-122"/>
                <a:cs typeface="Times New Roman" panose="02020603050405020304" pitchFamily="18" charset="0"/>
              </a:rPr>
              <a:t>支链</a:t>
            </a:r>
            <a:r>
              <a:rPr lang="zh-CN" altLang="en-US" sz="2000" b="1" dirty="0">
                <a:latin typeface="Times New Roman" panose="02020603050405020304" pitchFamily="18" charset="0"/>
                <a:ea typeface="Adobe 楷体 Std R" pitchFamily="18" charset="-122"/>
                <a:cs typeface="Times New Roman" panose="02020603050405020304" pitchFamily="18" charset="0"/>
              </a:rPr>
              <a:t>，而后交联成体形结构的缩聚反应。</a:t>
            </a:r>
            <a:endParaRPr lang="zh-CN" altLang="en-US" sz="2000" dirty="0">
              <a:latin typeface="Times New Roman" panose="02020603050405020304" pitchFamily="18" charset="0"/>
              <a:ea typeface="Adobe 楷体 Std R" pitchFamily="18" charset="-122"/>
              <a:cs typeface="Times New Roman" panose="02020603050405020304" pitchFamily="18" charset="0"/>
            </a:endParaRPr>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10" y="3212976"/>
            <a:ext cx="8402638"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Tree>
    <p:extLst>
      <p:ext uri="{BB962C8B-B14F-4D97-AF65-F5344CB8AC3E}">
        <p14:creationId xmlns:p14="http://schemas.microsoft.com/office/powerpoint/2010/main" val="13220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1DAFE049-B3A8-419B-A6DA-C706616223BB}"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17</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82947" name="矩形 2"/>
          <p:cNvSpPr>
            <a:spLocks noChangeArrowheads="1"/>
          </p:cNvSpPr>
          <p:nvPr/>
        </p:nvSpPr>
        <p:spPr bwMode="auto">
          <a:xfrm>
            <a:off x="611188" y="1268413"/>
            <a:ext cx="489691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凝胶点</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Gel Point</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endPar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endParaRPr>
          </a:p>
          <a:p>
            <a:pPr algn="just" eaLnBrk="1" fontAlgn="base" hangingPunct="1">
              <a:lnSpc>
                <a:spcPct val="150000"/>
              </a:lnSpc>
              <a:spcBef>
                <a:spcPct val="0"/>
              </a:spcBef>
              <a:spcAft>
                <a:spcPct val="0"/>
              </a:spcAft>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缩聚反应初期产物能溶能熔，当反应进行到一定程度 时，体系粘度急剧增大，迅 速转变成具有弹性的凝胶状 态，即凝胶化，进而形成不溶不熔的热固性高分子</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Thermosetting Polymer</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p>
          <a:p>
            <a:pPr eaLnBrk="1" fontAlgn="base" hangingPunct="1">
              <a:lnSpc>
                <a:spcPct val="150000"/>
              </a:lnSpc>
              <a:spcBef>
                <a:spcPct val="0"/>
              </a:spcBef>
              <a:spcAft>
                <a:spcPct val="0"/>
              </a:spcAft>
            </a:pP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凝胶点</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Gel Point</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：开始出现凝胶化现象瞬间的反应程度，称临界反应程度</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Adobe 楷体 Std R" pitchFamily="18" charset="-122"/>
                <a:cs typeface="Times New Roman" panose="02020603050405020304" pitchFamily="18" charset="0"/>
              </a:rPr>
              <a:t>c</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 </a:t>
            </a:r>
            <a:endPar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82948" name="矩形 3"/>
          <p:cNvSpPr>
            <a:spLocks noChangeArrowheads="1"/>
          </p:cNvSpPr>
          <p:nvPr/>
        </p:nvSpPr>
        <p:spPr bwMode="auto">
          <a:xfrm>
            <a:off x="5580063" y="1341438"/>
            <a:ext cx="3240409" cy="3785652"/>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出现凝胶点时，并非所有的功能基团都已 反应，聚合体系中既含 有能溶解的支化与线形 高分子，也含有不溶性 的交联高分子，能溶解 的部分叫做溶胶</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i="1" dirty="0">
                <a:solidFill>
                  <a:srgbClr val="C00000"/>
                </a:solidFill>
                <a:latin typeface="Times New Roman" panose="02020603050405020304" pitchFamily="18" charset="0"/>
                <a:ea typeface="Adobe 楷体 Std R" pitchFamily="18" charset="-122"/>
                <a:cs typeface="Times New Roman" panose="02020603050405020304" pitchFamily="18" charset="0"/>
              </a:rPr>
              <a:t>Sol)</a:t>
            </a:r>
            <a:r>
              <a:rPr lang="zh-CN" altLang="en-US" sz="2000" b="1" i="1" dirty="0">
                <a:solidFill>
                  <a:srgbClr val="C00000"/>
                </a:solidFill>
                <a:latin typeface="Times New Roman" panose="02020603050405020304" pitchFamily="18" charset="0"/>
                <a:ea typeface="Adobe 楷体 Std R" pitchFamily="18" charset="-122"/>
                <a:cs typeface="Times New Roman" panose="02020603050405020304" pitchFamily="18" charset="0"/>
              </a:rPr>
              <a:t>， 不能溶解的部分叫做凝胶（</a:t>
            </a:r>
            <a:r>
              <a:rPr lang="en-US" altLang="zh-CN" sz="2000" b="1" i="1" dirty="0">
                <a:solidFill>
                  <a:srgbClr val="C00000"/>
                </a:solidFill>
                <a:latin typeface="Times New Roman" panose="02020603050405020304" pitchFamily="18" charset="0"/>
                <a:ea typeface="Adobe 楷体 Std R" pitchFamily="18" charset="-122"/>
                <a:cs typeface="Times New Roman" panose="02020603050405020304" pitchFamily="18" charset="0"/>
              </a:rPr>
              <a:t>Gel</a:t>
            </a:r>
            <a:r>
              <a:rPr lang="zh-CN" altLang="en-US" sz="2000" b="1" i="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zh-CN" altLang="en-US" sz="2000" b="1" i="1" dirty="0">
                <a:solidFill>
                  <a:prstClr val="black"/>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82949" name="矩形 4"/>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6" name="Rectangle 3"/>
          <p:cNvSpPr txBox="1">
            <a:spLocks noChangeArrowheads="1"/>
          </p:cNvSpPr>
          <p:nvPr/>
        </p:nvSpPr>
        <p:spPr>
          <a:xfrm>
            <a:off x="539750" y="5084763"/>
            <a:ext cx="8064500" cy="1323975"/>
          </a:xfrm>
          <a:prstGeom prst="rect">
            <a:avLst/>
          </a:prstGeom>
        </p:spPr>
        <p:txBody>
          <a:bodyPr/>
          <a:lstStyle/>
          <a:p>
            <a:pPr marL="342900" indent="-342900" fontAlgn="base">
              <a:spcBef>
                <a:spcPct val="20000"/>
              </a:spcBef>
              <a:spcAft>
                <a:spcPct val="0"/>
              </a:spcAft>
              <a:buFont typeface="Arial" pitchFamily="34" charset="0"/>
              <a:buChar char="•"/>
              <a:defRPr/>
            </a:pP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The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linear</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polymers, which can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melt</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and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dissolve</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are called </a:t>
            </a:r>
            <a:r>
              <a:rPr lang="en-US" altLang="zh-CN" sz="2000" b="1" i="1" dirty="0">
                <a:solidFill>
                  <a:srgbClr val="0000FF"/>
                </a:solidFill>
                <a:latin typeface="Times New Roman" panose="02020603050405020304" pitchFamily="18" charset="0"/>
                <a:ea typeface="Adobe 楷体 Std R" pitchFamily="18" charset="-122"/>
                <a:cs typeface="Times New Roman" panose="02020603050405020304" pitchFamily="18" charset="0"/>
              </a:rPr>
              <a:t>thermo-polymers</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t>
            </a:r>
          </a:p>
          <a:p>
            <a:pPr marL="342900" indent="-342900" fontAlgn="base">
              <a:spcBef>
                <a:spcPct val="20000"/>
              </a:spcBef>
              <a:spcAft>
                <a:spcPct val="0"/>
              </a:spcAft>
              <a:buFont typeface="Arial" pitchFamily="34" charset="0"/>
              <a:buChar char="•"/>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热固性高分子：</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The </a:t>
            </a:r>
            <a:r>
              <a:rPr lang="en-US" altLang="zh-CN" sz="2000" b="1" dirty="0" err="1">
                <a:solidFill>
                  <a:srgbClr val="FF00FF"/>
                </a:solidFill>
                <a:latin typeface="Times New Roman" panose="02020603050405020304" pitchFamily="18" charset="0"/>
                <a:ea typeface="Adobe 楷体 Std R" pitchFamily="18" charset="-122"/>
                <a:cs typeface="Times New Roman" panose="02020603050405020304" pitchFamily="18" charset="0"/>
              </a:rPr>
              <a:t>crosslinking</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polymers, which can not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melt</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and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dissolve</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DB5353"/>
                </a:solidFill>
                <a:latin typeface="Times New Roman" panose="02020603050405020304" pitchFamily="18" charset="0"/>
                <a:ea typeface="Adobe 楷体 Std R" pitchFamily="18" charset="-122"/>
                <a:cs typeface="Times New Roman" panose="02020603050405020304" pitchFamily="18" charset="0"/>
              </a:rPr>
              <a:t> </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are called </a:t>
            </a:r>
            <a:r>
              <a:rPr lang="en-US" altLang="zh-CN" sz="2000" b="1" i="1" dirty="0">
                <a:solidFill>
                  <a:srgbClr val="0000FF"/>
                </a:solidFill>
                <a:latin typeface="Times New Roman" panose="02020603050405020304" pitchFamily="18" charset="0"/>
                <a:ea typeface="Adobe 楷体 Std R" pitchFamily="18" charset="-122"/>
                <a:cs typeface="Times New Roman" panose="02020603050405020304" pitchFamily="18" charset="0"/>
              </a:rPr>
              <a:t>thermosetting polymers</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t>
            </a:r>
          </a:p>
        </p:txBody>
      </p:sp>
    </p:spTree>
    <p:extLst>
      <p:ext uri="{BB962C8B-B14F-4D97-AF65-F5344CB8AC3E}">
        <p14:creationId xmlns:p14="http://schemas.microsoft.com/office/powerpoint/2010/main" val="151552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randombar(horizontal)">
                                      <p:cBhvr>
                                        <p:cTn id="12"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61F179E-DC75-4917-8AAA-853BFED92330}"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18</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3" name="矩形 2"/>
          <p:cNvSpPr/>
          <p:nvPr/>
        </p:nvSpPr>
        <p:spPr>
          <a:xfrm>
            <a:off x="1403350" y="1484313"/>
            <a:ext cx="6985000" cy="4248150"/>
          </a:xfrm>
          <a:prstGeom prst="rect">
            <a:avLst/>
          </a:prstGeom>
        </p:spPr>
        <p:txBody>
          <a:bodyPr>
            <a:spAutoFit/>
          </a:bodyPr>
          <a:lstStyle/>
          <a:p>
            <a:pPr fontAlgn="base">
              <a:lnSpc>
                <a:spcPct val="150000"/>
              </a:lnSpc>
              <a:spcBef>
                <a:spcPct val="0"/>
              </a:spcBef>
              <a:spcAft>
                <a:spcPct val="0"/>
              </a:spcAft>
              <a:defRPr/>
            </a:pPr>
            <a:r>
              <a:rPr lang="zh-CN" altLang="en-US" sz="2000" b="1" u="sng" dirty="0">
                <a:solidFill>
                  <a:srgbClr val="C00000"/>
                </a:solidFill>
                <a:latin typeface="Times New Roman" panose="02020603050405020304" pitchFamily="18" charset="0"/>
                <a:ea typeface="Adobe 楷体 Std R" pitchFamily="18" charset="-122"/>
                <a:cs typeface="Times New Roman" panose="02020603050405020304" pitchFamily="18" charset="0"/>
              </a:rPr>
              <a:t>体型缩聚的特点：</a:t>
            </a:r>
            <a:endParaRPr lang="en-US" altLang="zh-CN" sz="2000" b="1" u="sng" dirty="0">
              <a:solidFill>
                <a:srgbClr val="C00000"/>
              </a:solidFill>
              <a:latin typeface="Times New Roman" panose="02020603050405020304" pitchFamily="18" charset="0"/>
              <a:ea typeface="Adobe 楷体 Std R" pitchFamily="18" charset="-122"/>
              <a:cs typeface="Times New Roman" panose="02020603050405020304" pitchFamily="18" charset="0"/>
            </a:endParaRPr>
          </a:p>
          <a:p>
            <a:pPr fontAlgn="base">
              <a:lnSpc>
                <a:spcPct val="200000"/>
              </a:lnSpc>
              <a:spcBef>
                <a:spcPct val="0"/>
              </a:spcBef>
              <a:spcAft>
                <a:spcPct val="0"/>
              </a:spcAft>
              <a:buFont typeface="Wingdings" pitchFamily="2" charset="2"/>
              <a:buChar char="ü"/>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反应单体之一的</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f &gt;2</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（必要条件）；</a:t>
            </a:r>
          </a:p>
          <a:p>
            <a:pPr fontAlgn="base">
              <a:lnSpc>
                <a:spcPct val="200000"/>
              </a:lnSpc>
              <a:spcBef>
                <a:spcPct val="0"/>
              </a:spcBef>
              <a:spcAft>
                <a:spcPct val="0"/>
              </a:spcAft>
              <a:buFont typeface="Wingdings" pitchFamily="2" charset="2"/>
              <a:buChar char="ü"/>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体型缩聚物的合成一般分为二个阶段；</a:t>
            </a:r>
            <a:endParaRPr lang="en-US" altLang="zh-CN" sz="2000" dirty="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marL="628650" fontAlgn="base">
              <a:lnSpc>
                <a:spcPct val="200000"/>
              </a:lnSpc>
              <a:spcBef>
                <a:spcPct val="0"/>
              </a:spcBef>
              <a:spcAft>
                <a:spcPct val="0"/>
              </a:spcAft>
              <a:buFont typeface="Arial" pitchFamily="34" charset="0"/>
              <a:buChar char="•"/>
              <a:defRPr/>
            </a:pP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  预聚物（</a:t>
            </a:r>
            <a:r>
              <a:rPr lang="en-US" altLang="zh-CN" sz="2000" b="1" dirty="0" err="1">
                <a:solidFill>
                  <a:srgbClr val="C00000"/>
                </a:solidFill>
                <a:latin typeface="Times New Roman" panose="02020603050405020304" pitchFamily="18" charset="0"/>
                <a:ea typeface="Adobe 楷体 Std R" pitchFamily="18" charset="-122"/>
                <a:cs typeface="Times New Roman" panose="02020603050405020304" pitchFamily="18" charset="0"/>
              </a:rPr>
              <a:t>Prepolymer</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制备</a:t>
            </a:r>
          </a:p>
          <a:p>
            <a:pPr marL="628650" fontAlgn="base">
              <a:lnSpc>
                <a:spcPct val="200000"/>
              </a:lnSpc>
              <a:spcBef>
                <a:spcPct val="0"/>
              </a:spcBef>
              <a:spcAft>
                <a:spcPct val="0"/>
              </a:spcAft>
              <a:buFont typeface="Arial" pitchFamily="34" charset="0"/>
              <a:buChar char="•"/>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  成型固化</a:t>
            </a:r>
          </a:p>
          <a:p>
            <a:pPr fontAlgn="base">
              <a:lnSpc>
                <a:spcPct val="200000"/>
              </a:lnSpc>
              <a:spcBef>
                <a:spcPct val="0"/>
              </a:spcBef>
              <a:spcAft>
                <a:spcPct val="0"/>
              </a:spcAft>
              <a:buFont typeface="Wingdings" pitchFamily="2" charset="2"/>
              <a:buChar char="ü"/>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产物为不溶不熔的体形分子</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热固性聚合物</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Thermosetting </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Polymer</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 </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p>
        </p:txBody>
      </p:sp>
      <p:sp>
        <p:nvSpPr>
          <p:cNvPr id="83972" name="矩形 3"/>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378873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8" name="Rectangle 1030"/>
          <p:cNvSpPr>
            <a:spLocks noChangeArrowheads="1"/>
          </p:cNvSpPr>
          <p:nvPr/>
        </p:nvSpPr>
        <p:spPr bwMode="auto">
          <a:xfrm>
            <a:off x="900113" y="2276475"/>
            <a:ext cx="7488237" cy="3889375"/>
          </a:xfrm>
          <a:prstGeom prst="rect">
            <a:avLst/>
          </a:prstGeom>
          <a:noFill/>
          <a:ln w="9525">
            <a:noFill/>
            <a:miter lim="800000"/>
            <a:headEnd/>
            <a:tailEnd/>
          </a:ln>
        </p:spPr>
        <p:txBody>
          <a:bodyPr/>
          <a:lstStyle/>
          <a:p>
            <a:pPr algn="just" fontAlgn="base">
              <a:lnSpc>
                <a:spcPct val="150000"/>
              </a:lnSpc>
              <a:spcBef>
                <a:spcPct val="0"/>
              </a:spcBef>
              <a:spcAft>
                <a:spcPct val="0"/>
              </a:spcAft>
              <a:buFont typeface="Wingdings" pitchFamily="2" charset="2"/>
              <a:buChar char="Ø"/>
              <a:defRPr/>
            </a:pPr>
            <a:r>
              <a:rPr lang="en-US" altLang="zh-CN" sz="2000" b="1" i="1" dirty="0">
                <a:solidFill>
                  <a:prstClr val="black"/>
                </a:solidFill>
                <a:latin typeface="Times New Roman" pitchFamily="18" charset="0"/>
                <a:cs typeface="Times New Roman" pitchFamily="18" charset="0"/>
              </a:rPr>
              <a:t> There must be the monomer whose functionality is greater than </a:t>
            </a:r>
            <a:r>
              <a:rPr lang="en-US" altLang="zh-CN" sz="2000" b="1" i="1" dirty="0">
                <a:solidFill>
                  <a:srgbClr val="0000FF"/>
                </a:solidFill>
                <a:latin typeface="Times New Roman" pitchFamily="18" charset="0"/>
                <a:cs typeface="Times New Roman" pitchFamily="18" charset="0"/>
              </a:rPr>
              <a:t>two</a:t>
            </a:r>
            <a:r>
              <a:rPr lang="en-US" altLang="zh-CN" sz="2000" b="1" i="1" dirty="0">
                <a:solidFill>
                  <a:prstClr val="black"/>
                </a:solidFill>
                <a:latin typeface="Times New Roman" pitchFamily="18" charset="0"/>
                <a:cs typeface="Times New Roman" pitchFamily="18" charset="0"/>
              </a:rPr>
              <a:t> </a:t>
            </a:r>
            <a:r>
              <a:rPr lang="zh-CN" altLang="he-IL" sz="2000" b="1" i="1" dirty="0">
                <a:solidFill>
                  <a:prstClr val="black"/>
                </a:solidFill>
                <a:latin typeface="Times New Roman" pitchFamily="18" charset="0"/>
                <a:cs typeface="Times New Roman" pitchFamily="18" charset="0"/>
              </a:rPr>
              <a:t>( </a:t>
            </a:r>
            <a:r>
              <a:rPr lang="en-US" altLang="zh-CN" sz="2000" b="1" i="1" dirty="0">
                <a:solidFill>
                  <a:srgbClr val="0000FF"/>
                </a:solidFill>
                <a:latin typeface="Times New Roman" pitchFamily="18" charset="0"/>
                <a:cs typeface="Times New Roman" pitchFamily="18" charset="0"/>
              </a:rPr>
              <a:t>f = 3，4…………</a:t>
            </a:r>
            <a:r>
              <a:rPr lang="en-US" altLang="zh-CN" sz="2000" b="1" i="1" dirty="0">
                <a:solidFill>
                  <a:prstClr val="black"/>
                </a:solidFill>
                <a:latin typeface="Times New Roman" pitchFamily="18" charset="0"/>
                <a:cs typeface="Times New Roman" pitchFamily="18" charset="0"/>
              </a:rPr>
              <a:t>).</a:t>
            </a:r>
          </a:p>
          <a:p>
            <a:pPr algn="just" fontAlgn="base">
              <a:lnSpc>
                <a:spcPct val="150000"/>
              </a:lnSpc>
              <a:spcBef>
                <a:spcPct val="0"/>
              </a:spcBef>
              <a:spcAft>
                <a:spcPct val="0"/>
              </a:spcAft>
              <a:buFont typeface="Wingdings" pitchFamily="2" charset="2"/>
              <a:buChar char="Ø"/>
              <a:defRPr/>
            </a:pPr>
            <a:r>
              <a:rPr lang="en-US" altLang="zh-CN" sz="2000" b="1" dirty="0">
                <a:solidFill>
                  <a:prstClr val="black"/>
                </a:solidFill>
                <a:latin typeface="Times New Roman" pitchFamily="18" charset="0"/>
                <a:cs typeface="Times New Roman" pitchFamily="18" charset="0"/>
              </a:rPr>
              <a:t> The chain propagation happened towards many directions</a:t>
            </a:r>
            <a:r>
              <a:rPr lang="en-US" altLang="zh-CN" sz="2000" b="1" dirty="0">
                <a:solidFill>
                  <a:srgbClr val="DB5353"/>
                </a:solidFill>
                <a:latin typeface="Times New Roman" pitchFamily="18" charset="0"/>
                <a:cs typeface="Times New Roman" pitchFamily="18" charset="0"/>
              </a:rPr>
              <a:t> </a:t>
            </a:r>
            <a:r>
              <a:rPr lang="en-US" altLang="zh-CN" sz="2000" b="1" dirty="0">
                <a:solidFill>
                  <a:prstClr val="black"/>
                </a:solidFill>
                <a:latin typeface="Times New Roman" pitchFamily="18" charset="0"/>
                <a:cs typeface="Times New Roman" pitchFamily="18" charset="0"/>
              </a:rPr>
              <a:t>(</a:t>
            </a:r>
            <a:r>
              <a:rPr lang="en-US" altLang="zh-CN" sz="2000" b="1" dirty="0">
                <a:solidFill>
                  <a:srgbClr val="FF00FF"/>
                </a:solidFill>
                <a:latin typeface="Times New Roman" pitchFamily="18" charset="0"/>
                <a:cs typeface="Times New Roman" pitchFamily="18" charset="0"/>
              </a:rPr>
              <a:t>multi-direction</a:t>
            </a:r>
            <a:r>
              <a:rPr lang="en-US" altLang="zh-CN" sz="2000" b="1" dirty="0">
                <a:solidFill>
                  <a:prstClr val="black"/>
                </a:solidFill>
                <a:latin typeface="Times New Roman" pitchFamily="18" charset="0"/>
                <a:cs typeface="Times New Roman" pitchFamily="18" charset="0"/>
              </a:rPr>
              <a:t>) to form branch chain, resulting the </a:t>
            </a:r>
            <a:r>
              <a:rPr lang="en-US" altLang="zh-CN" sz="2000" b="1" dirty="0">
                <a:solidFill>
                  <a:srgbClr val="FF00FF"/>
                </a:solidFill>
                <a:latin typeface="Times New Roman" pitchFamily="18" charset="0"/>
                <a:cs typeface="Times New Roman" pitchFamily="18" charset="0"/>
              </a:rPr>
              <a:t>network </a:t>
            </a:r>
            <a:r>
              <a:rPr lang="en-US" altLang="zh-CN" sz="2000" b="1" dirty="0">
                <a:solidFill>
                  <a:prstClr val="black"/>
                </a:solidFill>
                <a:latin typeface="Times New Roman" pitchFamily="18" charset="0"/>
                <a:cs typeface="Times New Roman" pitchFamily="18" charset="0"/>
              </a:rPr>
              <a:t>structures.</a:t>
            </a:r>
          </a:p>
          <a:p>
            <a:pPr algn="just" fontAlgn="base">
              <a:lnSpc>
                <a:spcPct val="150000"/>
              </a:lnSpc>
              <a:spcBef>
                <a:spcPct val="0"/>
              </a:spcBef>
              <a:spcAft>
                <a:spcPct val="0"/>
              </a:spcAft>
              <a:buFont typeface="Wingdings" pitchFamily="2" charset="2"/>
              <a:buChar char="Ø"/>
              <a:defRPr/>
            </a:pPr>
            <a:r>
              <a:rPr lang="en-US" altLang="zh-CN" sz="2000" b="1" dirty="0">
                <a:solidFill>
                  <a:prstClr val="black"/>
                </a:solidFill>
                <a:latin typeface="Times New Roman" pitchFamily="18" charset="0"/>
                <a:cs typeface="Times New Roman" pitchFamily="18" charset="0"/>
              </a:rPr>
              <a:t> Excellent </a:t>
            </a:r>
            <a:r>
              <a:rPr lang="en-US" altLang="zh-CN" sz="2000" b="1" dirty="0">
                <a:solidFill>
                  <a:srgbClr val="0000FF"/>
                </a:solidFill>
                <a:latin typeface="Times New Roman" pitchFamily="18" charset="0"/>
                <a:cs typeface="Times New Roman" pitchFamily="18" charset="0"/>
              </a:rPr>
              <a:t>thermal stability</a:t>
            </a:r>
            <a:r>
              <a:rPr lang="zh-CN" altLang="en-US" sz="2000" b="1" dirty="0">
                <a:solidFill>
                  <a:srgbClr val="0000FF"/>
                </a:solidFill>
                <a:latin typeface="Times New Roman" pitchFamily="18" charset="0"/>
                <a:cs typeface="Times New Roman" pitchFamily="18" charset="0"/>
              </a:rPr>
              <a:t>（热稳定性）</a:t>
            </a:r>
            <a:r>
              <a:rPr lang="en-US" altLang="zh-CN" sz="2000" b="1" dirty="0">
                <a:solidFill>
                  <a:prstClr val="black"/>
                </a:solidFill>
                <a:latin typeface="Times New Roman" pitchFamily="18" charset="0"/>
                <a:cs typeface="Times New Roman" pitchFamily="18" charset="0"/>
              </a:rPr>
              <a:t>, </a:t>
            </a:r>
            <a:r>
              <a:rPr lang="en-US" altLang="zh-CN" sz="2000" b="1" dirty="0">
                <a:solidFill>
                  <a:srgbClr val="0000FF"/>
                </a:solidFill>
                <a:latin typeface="Times New Roman" pitchFamily="18" charset="0"/>
                <a:cs typeface="Times New Roman" pitchFamily="18" charset="0"/>
              </a:rPr>
              <a:t>anti-solvability</a:t>
            </a:r>
            <a:r>
              <a:rPr lang="zh-CN" altLang="en-US" sz="2000" b="1" dirty="0">
                <a:solidFill>
                  <a:srgbClr val="0000FF"/>
                </a:solidFill>
                <a:latin typeface="Times New Roman" pitchFamily="18" charset="0"/>
                <a:cs typeface="Times New Roman" pitchFamily="18" charset="0"/>
              </a:rPr>
              <a:t>（不溶）</a:t>
            </a:r>
            <a:r>
              <a:rPr lang="en-US" altLang="zh-CN" sz="2000" b="1" dirty="0">
                <a:solidFill>
                  <a:prstClr val="black"/>
                </a:solidFill>
                <a:latin typeface="Times New Roman" pitchFamily="18" charset="0"/>
                <a:cs typeface="Times New Roman" pitchFamily="18" charset="0"/>
              </a:rPr>
              <a:t> and </a:t>
            </a:r>
            <a:r>
              <a:rPr lang="en-US" altLang="zh-CN" sz="2000" b="1" dirty="0">
                <a:solidFill>
                  <a:srgbClr val="0000FF"/>
                </a:solidFill>
                <a:latin typeface="Times New Roman" pitchFamily="18" charset="0"/>
                <a:cs typeface="Times New Roman" pitchFamily="18" charset="0"/>
              </a:rPr>
              <a:t>dimensional stability </a:t>
            </a:r>
            <a:r>
              <a:rPr lang="zh-CN" altLang="en-US" sz="2000" b="1" dirty="0">
                <a:solidFill>
                  <a:srgbClr val="0000FF"/>
                </a:solidFill>
                <a:latin typeface="Times New Roman" pitchFamily="18" charset="0"/>
                <a:cs typeface="Times New Roman" pitchFamily="18" charset="0"/>
              </a:rPr>
              <a:t>（尺寸稳定性）</a:t>
            </a:r>
            <a:r>
              <a:rPr kumimoji="1" lang="en-US" altLang="zh-CN" sz="2000" b="1" dirty="0">
                <a:solidFill>
                  <a:prstClr val="black"/>
                </a:solidFill>
                <a:latin typeface="Times New Roman" pitchFamily="18" charset="0"/>
                <a:cs typeface="Times New Roman" pitchFamily="18" charset="0"/>
              </a:rPr>
              <a:t>due to their rigid network structure</a:t>
            </a:r>
            <a:r>
              <a:rPr lang="en-US" altLang="zh-CN" sz="2000" b="1" dirty="0">
                <a:solidFill>
                  <a:prstClr val="black"/>
                </a:solidFill>
                <a:latin typeface="Times New Roman" pitchFamily="18" charset="0"/>
                <a:cs typeface="Times New Roman" pitchFamily="18" charset="0"/>
              </a:rPr>
              <a:t>.</a:t>
            </a:r>
          </a:p>
          <a:p>
            <a:pPr marL="342900" indent="-342900" algn="just" fontAlgn="base">
              <a:lnSpc>
                <a:spcPct val="150000"/>
              </a:lnSpc>
              <a:spcBef>
                <a:spcPct val="0"/>
              </a:spcBef>
              <a:spcAft>
                <a:spcPct val="0"/>
              </a:spcAft>
              <a:buFontTx/>
              <a:buChar char="•"/>
              <a:defRPr/>
            </a:pPr>
            <a:endParaRPr lang="zh-CN" altLang="he-IL" dirty="0">
              <a:solidFill>
                <a:prstClr val="black"/>
              </a:solidFill>
              <a:latin typeface="Arial" pitchFamily="34" charset="0"/>
            </a:endParaRPr>
          </a:p>
          <a:p>
            <a:pPr marL="342900" indent="-342900" algn="just" fontAlgn="base">
              <a:lnSpc>
                <a:spcPct val="150000"/>
              </a:lnSpc>
              <a:spcBef>
                <a:spcPct val="0"/>
              </a:spcBef>
              <a:spcAft>
                <a:spcPct val="0"/>
              </a:spcAft>
              <a:defRPr/>
            </a:pPr>
            <a:r>
              <a:rPr lang="en-US" altLang="zh-CN" dirty="0">
                <a:solidFill>
                  <a:prstClr val="black"/>
                </a:solidFill>
                <a:latin typeface="Arial" pitchFamily="34" charset="0"/>
              </a:rPr>
              <a:t> </a:t>
            </a:r>
          </a:p>
        </p:txBody>
      </p:sp>
      <p:sp>
        <p:nvSpPr>
          <p:cNvPr id="49159" name="Comment 1031"/>
          <p:cNvSpPr>
            <a:spLocks noChangeArrowheads="1"/>
          </p:cNvSpPr>
          <p:nvPr/>
        </p:nvSpPr>
        <p:spPr bwMode="auto">
          <a:xfrm>
            <a:off x="1042988" y="1484313"/>
            <a:ext cx="4427537" cy="588962"/>
          </a:xfrm>
          <a:prstGeom prst="rect">
            <a:avLst/>
          </a:prstGeom>
          <a:solidFill>
            <a:srgbClr val="FFFFCC"/>
          </a:solidFill>
          <a:ln w="9525">
            <a:solidFill>
              <a:srgbClr val="000000"/>
            </a:solidFill>
            <a:miter lim="800000"/>
            <a:headEnd/>
            <a:tailEnd/>
          </a:ln>
          <a:effectLst>
            <a:outerShdw dist="107763" dir="2700000" algn="ctr" rotWithShape="0">
              <a:srgbClr val="808080"/>
            </a:outerShdw>
          </a:effectLst>
        </p:spPr>
        <p:txBody>
          <a:bodyPr>
            <a:spAutoFit/>
          </a:bodyPr>
          <a:lstStyle/>
          <a:p>
            <a:pPr fontAlgn="base">
              <a:spcBef>
                <a:spcPct val="0"/>
              </a:spcBef>
              <a:spcAft>
                <a:spcPct val="0"/>
              </a:spcAft>
              <a:defRPr/>
            </a:pPr>
            <a:r>
              <a:rPr kumimoji="1" lang="en-US" altLang="zh-CN" sz="3200" dirty="0">
                <a:solidFill>
                  <a:prstClr val="black"/>
                </a:solidFill>
              </a:rPr>
              <a:t>The necessary condition</a:t>
            </a:r>
          </a:p>
        </p:txBody>
      </p:sp>
      <p:sp>
        <p:nvSpPr>
          <p:cNvPr id="84996" name="矩形 4"/>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rPr>
              <a:t>2.7 </a:t>
            </a:r>
            <a:r>
              <a:rPr lang="zh-CN" altLang="en-US" sz="2400" b="1">
                <a:solidFill>
                  <a:srgbClr val="0070C0"/>
                </a:solidFill>
              </a:rPr>
              <a:t>体型缩聚和凝胶化作用（</a:t>
            </a:r>
            <a:r>
              <a:rPr lang="en-US" altLang="zh-CN" sz="2400" b="1">
                <a:solidFill>
                  <a:srgbClr val="0070C0"/>
                </a:solidFill>
              </a:rPr>
              <a:t>Gelation</a:t>
            </a:r>
            <a:r>
              <a:rPr lang="zh-CN" altLang="en-US" sz="2400" b="1">
                <a:solidFill>
                  <a:srgbClr val="0070C0"/>
                </a:solidFill>
              </a:rPr>
              <a:t>）</a:t>
            </a:r>
          </a:p>
        </p:txBody>
      </p:sp>
    </p:spTree>
    <p:extLst>
      <p:ext uri="{BB962C8B-B14F-4D97-AF65-F5344CB8AC3E}">
        <p14:creationId xmlns:p14="http://schemas.microsoft.com/office/powerpoint/2010/main" val="2704117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9158">
                                            <p:txEl>
                                              <p:pRg st="0" end="0"/>
                                            </p:txEl>
                                          </p:spTgt>
                                        </p:tgtEl>
                                        <p:attrNameLst>
                                          <p:attrName>style.visibility</p:attrName>
                                        </p:attrNameLst>
                                      </p:cBhvr>
                                      <p:to>
                                        <p:strVal val="visible"/>
                                      </p:to>
                                    </p:set>
                                    <p:animEffect transition="in" filter="strips(downRight)">
                                      <p:cBhvr>
                                        <p:cTn id="7" dur="500"/>
                                        <p:tgtEl>
                                          <p:spTgt spid="491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9158">
                                            <p:txEl>
                                              <p:pRg st="1" end="1"/>
                                            </p:txEl>
                                          </p:spTgt>
                                        </p:tgtEl>
                                        <p:attrNameLst>
                                          <p:attrName>style.visibility</p:attrName>
                                        </p:attrNameLst>
                                      </p:cBhvr>
                                      <p:to>
                                        <p:strVal val="visible"/>
                                      </p:to>
                                    </p:set>
                                    <p:animEffect transition="in" filter="strips(downRight)">
                                      <p:cBhvr>
                                        <p:cTn id="12" dur="500"/>
                                        <p:tgtEl>
                                          <p:spTgt spid="491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9158">
                                            <p:txEl>
                                              <p:pRg st="2" end="2"/>
                                            </p:txEl>
                                          </p:spTgt>
                                        </p:tgtEl>
                                        <p:attrNameLst>
                                          <p:attrName>style.visibility</p:attrName>
                                        </p:attrNameLst>
                                      </p:cBhvr>
                                      <p:to>
                                        <p:strVal val="visible"/>
                                      </p:to>
                                    </p:set>
                                    <p:animEffect transition="in" filter="strips(downRight)">
                                      <p:cBhvr>
                                        <p:cTn id="17" dur="500"/>
                                        <p:tgtEl>
                                          <p:spTgt spid="491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9158">
                                            <p:txEl>
                                              <p:pRg st="4" end="4"/>
                                            </p:txEl>
                                          </p:spTgt>
                                        </p:tgtEl>
                                        <p:attrNameLst>
                                          <p:attrName>style.visibility</p:attrName>
                                        </p:attrNameLst>
                                      </p:cBhvr>
                                      <p:to>
                                        <p:strVal val="visible"/>
                                      </p:to>
                                    </p:set>
                                    <p:animEffect transition="in" filter="strips(downRight)">
                                      <p:cBhvr>
                                        <p:cTn id="22" dur="500"/>
                                        <p:tgtEl>
                                          <p:spTgt spid="491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solidFill>
                  <a:prstClr val="black">
                    <a:tint val="75000"/>
                  </a:prstClr>
                </a:solidFill>
              </a:rPr>
              <a:pPr>
                <a:defRPr/>
              </a:pPr>
              <a:t>2</a:t>
            </a:fld>
            <a:endParaRPr lang="zh-CN" altLang="en-US">
              <a:solidFill>
                <a:prstClr val="black">
                  <a:tint val="75000"/>
                </a:prstClr>
              </a:solidFill>
            </a:endParaRPr>
          </a:p>
        </p:txBody>
      </p:sp>
      <p:sp>
        <p:nvSpPr>
          <p:cNvPr id="4100"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2800" b="1" dirty="0">
                <a:solidFill>
                  <a:srgbClr val="CC3300"/>
                </a:solidFill>
                <a:latin typeface="Adobe 楷体 Std R" pitchFamily="18" charset="-122"/>
                <a:ea typeface="Adobe 楷体 Std R" pitchFamily="18" charset="-122"/>
              </a:rPr>
              <a:t>2.2 </a:t>
            </a:r>
            <a:r>
              <a:rPr lang="zh-CN" altLang="en-US" sz="2800" b="1" dirty="0">
                <a:solidFill>
                  <a:srgbClr val="CC3300"/>
                </a:solidFill>
                <a:latin typeface="Adobe 楷体 Std R" pitchFamily="18" charset="-122"/>
                <a:ea typeface="Adobe 楷体 Std R" pitchFamily="18" charset="-122"/>
              </a:rPr>
              <a:t>缩聚反应</a:t>
            </a:r>
          </a:p>
        </p:txBody>
      </p:sp>
      <p:sp>
        <p:nvSpPr>
          <p:cNvPr id="4101"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679994" y="182799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缩聚反应</a:t>
            </a:r>
          </a:p>
          <a:p>
            <a:pPr marL="609600" indent="-609600">
              <a:buFont typeface="Wingdings" pitchFamily="2" charset="2"/>
              <a:buNone/>
            </a:pPr>
            <a:r>
              <a:rPr lang="zh-CN" altLang="en-US" sz="2200" dirty="0">
                <a:solidFill>
                  <a:srgbClr val="9900CC"/>
                </a:solidFill>
                <a:latin typeface="Adobe 楷体 Std R" pitchFamily="18" charset="-122"/>
                <a:ea typeface="Adobe 楷体 Std R" pitchFamily="18" charset="-122"/>
              </a:rPr>
              <a:t>   </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2753641" y="1868050"/>
            <a:ext cx="4690708" cy="923330"/>
          </a:xfrm>
          <a:prstGeom prst="rect">
            <a:avLst/>
          </a:prstGeom>
        </p:spPr>
        <p:txBody>
          <a:bodyPr wrap="none">
            <a:spAutoFit/>
          </a:bodyPr>
          <a:lstStyle/>
          <a:p>
            <a:pPr algn="just" fontAlgn="base">
              <a:spcBef>
                <a:spcPct val="0"/>
              </a:spcBef>
              <a:spcAft>
                <a:spcPct val="0"/>
              </a:spcAft>
            </a:pPr>
            <a:r>
              <a:rPr lang="zh-CN" altLang="en-US" dirty="0">
                <a:solidFill>
                  <a:prstClr val="black"/>
                </a:solidFill>
                <a:latin typeface="Adobe 楷体 Std R" pitchFamily="18" charset="-122"/>
                <a:ea typeface="Adobe 楷体 Std R" pitchFamily="18" charset="-122"/>
              </a:rPr>
              <a:t>缩合反应</a:t>
            </a:r>
            <a:r>
              <a:rPr lang="en-US" altLang="zh-CN" dirty="0">
                <a:solidFill>
                  <a:prstClr val="black"/>
                </a:solidFill>
                <a:latin typeface="Adobe 楷体 Std R" pitchFamily="18" charset="-122"/>
                <a:ea typeface="Adobe 楷体 Std R" pitchFamily="18" charset="-122"/>
              </a:rPr>
              <a:t>(Condensation)</a:t>
            </a:r>
          </a:p>
          <a:p>
            <a:pPr algn="just" fontAlgn="base">
              <a:spcBef>
                <a:spcPct val="0"/>
              </a:spcBef>
              <a:spcAft>
                <a:spcPct val="0"/>
              </a:spcAft>
            </a:pPr>
            <a:r>
              <a:rPr lang="zh-CN" altLang="en-US" dirty="0">
                <a:solidFill>
                  <a:prstClr val="black"/>
                </a:solidFill>
                <a:latin typeface="Adobe 楷体 Std R" pitchFamily="18" charset="-122"/>
                <a:ea typeface="Adobe 楷体 Std R" pitchFamily="18" charset="-122"/>
              </a:rPr>
              <a:t>线形缩聚</a:t>
            </a:r>
            <a:r>
              <a:rPr lang="en-US" altLang="zh-CN" dirty="0">
                <a:solidFill>
                  <a:prstClr val="black"/>
                </a:solidFill>
                <a:latin typeface="Adobe 楷体 Std R" pitchFamily="18" charset="-122"/>
                <a:ea typeface="Adobe 楷体 Std R" pitchFamily="18" charset="-122"/>
              </a:rPr>
              <a:t>(Linear </a:t>
            </a:r>
            <a:r>
              <a:rPr lang="en-US" altLang="zh-CN" dirty="0" err="1">
                <a:solidFill>
                  <a:prstClr val="black"/>
                </a:solidFill>
                <a:latin typeface="Adobe 楷体 Std R" pitchFamily="18" charset="-122"/>
                <a:ea typeface="Adobe 楷体 Std R" pitchFamily="18" charset="-122"/>
              </a:rPr>
              <a:t>Polycondensation</a:t>
            </a:r>
            <a:r>
              <a:rPr lang="en-US" altLang="zh-CN" dirty="0">
                <a:solidFill>
                  <a:prstClr val="black"/>
                </a:solidFill>
                <a:latin typeface="Adobe 楷体 Std R" pitchFamily="18" charset="-122"/>
                <a:ea typeface="Adobe 楷体 Std R" pitchFamily="18" charset="-122"/>
              </a:rPr>
              <a:t>)</a:t>
            </a:r>
          </a:p>
          <a:p>
            <a:pPr algn="just" fontAlgn="base">
              <a:spcBef>
                <a:spcPct val="0"/>
              </a:spcBef>
              <a:spcAft>
                <a:spcPct val="0"/>
              </a:spcAft>
            </a:pPr>
            <a:r>
              <a:rPr lang="zh-CN" altLang="en-US" dirty="0">
                <a:solidFill>
                  <a:prstClr val="black"/>
                </a:solidFill>
                <a:latin typeface="Adobe 楷体 Std R" pitchFamily="18" charset="-122"/>
                <a:ea typeface="Adobe 楷体 Std R" pitchFamily="18" charset="-122"/>
              </a:rPr>
              <a:t>体形缩聚</a:t>
            </a:r>
            <a:r>
              <a:rPr lang="en-US" altLang="zh-CN" dirty="0">
                <a:solidFill>
                  <a:prstClr val="black"/>
                </a:solidFill>
                <a:latin typeface="Adobe 楷体 Std R" pitchFamily="18" charset="-122"/>
                <a:ea typeface="Adobe 楷体 Std R" pitchFamily="18" charset="-122"/>
              </a:rPr>
              <a:t>(Tridimensional </a:t>
            </a:r>
            <a:r>
              <a:rPr lang="en-US" altLang="zh-CN" dirty="0" err="1">
                <a:solidFill>
                  <a:prstClr val="black"/>
                </a:solidFill>
                <a:latin typeface="Adobe 楷体 Std R" pitchFamily="18" charset="-122"/>
                <a:ea typeface="Adobe 楷体 Std R" pitchFamily="18" charset="-122"/>
              </a:rPr>
              <a:t>Polycondensation</a:t>
            </a:r>
            <a:r>
              <a:rPr lang="en-US" altLang="zh-CN" dirty="0">
                <a:solidFill>
                  <a:prstClr val="black"/>
                </a:solidFill>
                <a:latin typeface="Adobe 楷体 Std R" pitchFamily="18" charset="-122"/>
                <a:ea typeface="Adobe 楷体 Std R" pitchFamily="18" charset="-122"/>
              </a:rPr>
              <a:t>)</a:t>
            </a:r>
          </a:p>
        </p:txBody>
      </p:sp>
      <p:cxnSp>
        <p:nvCxnSpPr>
          <p:cNvPr id="10" name="直接箭头连接符 9"/>
          <p:cNvCxnSpPr/>
          <p:nvPr/>
        </p:nvCxnSpPr>
        <p:spPr>
          <a:xfrm>
            <a:off x="7688275" y="1997050"/>
            <a:ext cx="7315" cy="6803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1" name="文本框 10"/>
          <p:cNvSpPr txBox="1"/>
          <p:nvPr/>
        </p:nvSpPr>
        <p:spPr>
          <a:xfrm>
            <a:off x="7809637" y="2118617"/>
            <a:ext cx="896399" cy="369332"/>
          </a:xfrm>
          <a:prstGeom prst="rect">
            <a:avLst/>
          </a:prstGeom>
          <a:noFill/>
        </p:spPr>
        <p:txBody>
          <a:bodyPr wrap="none" rtlCol="0">
            <a:spAutoFit/>
          </a:bodyPr>
          <a:lstStyle/>
          <a:p>
            <a:r>
              <a:rPr lang="zh-CN" altLang="en-US" b="1" dirty="0">
                <a:solidFill>
                  <a:srgbClr val="FF0000"/>
                </a:solidFill>
                <a:latin typeface="Adobe 楷体 Std R" panose="02020400000000000000" pitchFamily="18" charset="-122"/>
                <a:ea typeface="Adobe 楷体 Std R" panose="02020400000000000000" pitchFamily="18" charset="-122"/>
              </a:rPr>
              <a:t>官能度</a:t>
            </a:r>
          </a:p>
        </p:txBody>
      </p:sp>
      <p:sp>
        <p:nvSpPr>
          <p:cNvPr id="30" name="Text Box 4"/>
          <p:cNvSpPr txBox="1">
            <a:spLocks noChangeArrowheads="1"/>
          </p:cNvSpPr>
          <p:nvPr/>
        </p:nvSpPr>
        <p:spPr bwMode="auto">
          <a:xfrm>
            <a:off x="539749" y="4239117"/>
            <a:ext cx="148911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逐步聚合</a:t>
            </a:r>
          </a:p>
        </p:txBody>
      </p:sp>
      <p:sp>
        <p:nvSpPr>
          <p:cNvPr id="31" name="Line 5"/>
          <p:cNvSpPr>
            <a:spLocks noChangeShapeType="1"/>
          </p:cNvSpPr>
          <p:nvPr/>
        </p:nvSpPr>
        <p:spPr bwMode="auto">
          <a:xfrm>
            <a:off x="2028864" y="4491529"/>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2" name="Line 6"/>
          <p:cNvSpPr>
            <a:spLocks noChangeShapeType="1"/>
          </p:cNvSpPr>
          <p:nvPr/>
        </p:nvSpPr>
        <p:spPr bwMode="auto">
          <a:xfrm flipV="1">
            <a:off x="2409864" y="3958129"/>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3" name="Line 7"/>
          <p:cNvSpPr>
            <a:spLocks noChangeShapeType="1"/>
          </p:cNvSpPr>
          <p:nvPr/>
        </p:nvSpPr>
        <p:spPr bwMode="auto">
          <a:xfrm>
            <a:off x="2409864" y="3958129"/>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4" name="Text Box 8"/>
          <p:cNvSpPr txBox="1">
            <a:spLocks noChangeArrowheads="1"/>
          </p:cNvSpPr>
          <p:nvPr/>
        </p:nvSpPr>
        <p:spPr bwMode="auto">
          <a:xfrm>
            <a:off x="2714664" y="3786679"/>
            <a:ext cx="21336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线形逐步聚合</a:t>
            </a:r>
          </a:p>
        </p:txBody>
      </p:sp>
      <p:sp>
        <p:nvSpPr>
          <p:cNvPr id="35" name="Line 9"/>
          <p:cNvSpPr>
            <a:spLocks noChangeShapeType="1"/>
          </p:cNvSpPr>
          <p:nvPr/>
        </p:nvSpPr>
        <p:spPr bwMode="auto">
          <a:xfrm>
            <a:off x="2409864" y="4491529"/>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6" name="Line 10"/>
          <p:cNvSpPr>
            <a:spLocks noChangeShapeType="1"/>
          </p:cNvSpPr>
          <p:nvPr/>
        </p:nvSpPr>
        <p:spPr bwMode="auto">
          <a:xfrm>
            <a:off x="2409864" y="5053504"/>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7" name="Text Box 11"/>
          <p:cNvSpPr txBox="1">
            <a:spLocks noChangeArrowheads="1"/>
          </p:cNvSpPr>
          <p:nvPr/>
        </p:nvSpPr>
        <p:spPr bwMode="auto">
          <a:xfrm>
            <a:off x="2714663" y="4856654"/>
            <a:ext cx="254952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spcBef>
                <a:spcPct val="50000"/>
              </a:spcBef>
            </a:pPr>
            <a:r>
              <a:rPr kumimoji="1" lang="zh-CN" altLang="en-US" sz="2400" b="1">
                <a:solidFill>
                  <a:srgbClr val="0000CC"/>
                </a:solidFill>
                <a:latin typeface="Adobe 楷体 Std R" pitchFamily="18" charset="-122"/>
                <a:ea typeface="Adobe 楷体 Std R" pitchFamily="18" charset="-122"/>
              </a:rPr>
              <a:t>非线形逐步聚合</a:t>
            </a:r>
          </a:p>
        </p:txBody>
      </p:sp>
      <p:sp>
        <p:nvSpPr>
          <p:cNvPr id="38" name="Line 13"/>
          <p:cNvSpPr>
            <a:spLocks noChangeShapeType="1"/>
          </p:cNvSpPr>
          <p:nvPr/>
        </p:nvSpPr>
        <p:spPr bwMode="auto">
          <a:xfrm flipV="1">
            <a:off x="5264189" y="3642217"/>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39" name="Line 14"/>
          <p:cNvSpPr>
            <a:spLocks noChangeShapeType="1"/>
          </p:cNvSpPr>
          <p:nvPr/>
        </p:nvSpPr>
        <p:spPr bwMode="auto">
          <a:xfrm>
            <a:off x="5264189" y="3642217"/>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40" name="Line 15"/>
          <p:cNvSpPr>
            <a:spLocks noChangeShapeType="1"/>
          </p:cNvSpPr>
          <p:nvPr/>
        </p:nvSpPr>
        <p:spPr bwMode="auto">
          <a:xfrm flipV="1">
            <a:off x="5261014" y="4018454"/>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41" name="Line 16"/>
          <p:cNvSpPr>
            <a:spLocks noChangeShapeType="1"/>
          </p:cNvSpPr>
          <p:nvPr/>
        </p:nvSpPr>
        <p:spPr bwMode="auto">
          <a:xfrm>
            <a:off x="5264189" y="4405804"/>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42" name="Text Box 17"/>
          <p:cNvSpPr txBox="1">
            <a:spLocks noChangeArrowheads="1"/>
          </p:cNvSpPr>
          <p:nvPr/>
        </p:nvSpPr>
        <p:spPr bwMode="auto">
          <a:xfrm>
            <a:off x="5567401" y="3397742"/>
            <a:ext cx="27432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spcBef>
                <a:spcPct val="50000"/>
              </a:spcBef>
            </a:pPr>
            <a:r>
              <a:rPr kumimoji="1" lang="zh-CN" altLang="en-US" sz="2400" b="1">
                <a:solidFill>
                  <a:srgbClr val="0000CC"/>
                </a:solidFill>
                <a:latin typeface="Adobe 楷体 Std R" pitchFamily="18" charset="-122"/>
                <a:ea typeface="Adobe 楷体 Std R" pitchFamily="18" charset="-122"/>
              </a:rPr>
              <a:t>平衡线形逐步聚合</a:t>
            </a:r>
          </a:p>
        </p:txBody>
      </p:sp>
      <p:sp>
        <p:nvSpPr>
          <p:cNvPr id="43" name="Text Box 18"/>
          <p:cNvSpPr txBox="1">
            <a:spLocks noChangeArrowheads="1"/>
          </p:cNvSpPr>
          <p:nvPr/>
        </p:nvSpPr>
        <p:spPr bwMode="auto">
          <a:xfrm>
            <a:off x="5581688" y="4178792"/>
            <a:ext cx="3094767"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spcBef>
                <a:spcPct val="50000"/>
              </a:spcBef>
            </a:pPr>
            <a:r>
              <a:rPr kumimoji="1" lang="zh-CN" altLang="en-US" sz="2400" b="1">
                <a:solidFill>
                  <a:srgbClr val="0000CC"/>
                </a:solidFill>
                <a:latin typeface="Adobe 楷体 Std R" pitchFamily="18" charset="-122"/>
                <a:ea typeface="Adobe 楷体 Std R" pitchFamily="18" charset="-122"/>
              </a:rPr>
              <a:t>不平衡线形逐步聚合</a:t>
            </a:r>
          </a:p>
        </p:txBody>
      </p:sp>
      <p:sp>
        <p:nvSpPr>
          <p:cNvPr id="44" name="Line 20"/>
          <p:cNvSpPr>
            <a:spLocks noChangeShapeType="1"/>
          </p:cNvSpPr>
          <p:nvPr/>
        </p:nvSpPr>
        <p:spPr bwMode="auto">
          <a:xfrm>
            <a:off x="4862551" y="4024804"/>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latin typeface="Adobe 楷体 Std R" pitchFamily="18" charset="-122"/>
              <a:ea typeface="Adobe 楷体 Std R" pitchFamily="18" charset="-122"/>
            </a:endParaRPr>
          </a:p>
        </p:txBody>
      </p:sp>
      <p:sp>
        <p:nvSpPr>
          <p:cNvPr id="13" name="矩形 12"/>
          <p:cNvSpPr/>
          <p:nvPr/>
        </p:nvSpPr>
        <p:spPr>
          <a:xfrm>
            <a:off x="2589581" y="2984602"/>
            <a:ext cx="6239865" cy="17161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39334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D9535D1-EE33-412F-A0EF-D52DDA9C8AD2}"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20</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3" name="矩形 2"/>
          <p:cNvSpPr/>
          <p:nvPr/>
        </p:nvSpPr>
        <p:spPr>
          <a:xfrm>
            <a:off x="1042988" y="1341438"/>
            <a:ext cx="7200900" cy="4708525"/>
          </a:xfrm>
          <a:prstGeom prst="rect">
            <a:avLst/>
          </a:prstGeom>
        </p:spPr>
        <p:txBody>
          <a:bodyPr>
            <a:spAutoFit/>
          </a:bodyPr>
          <a:lstStyle/>
          <a:p>
            <a:pPr fontAlgn="base">
              <a:lnSpc>
                <a:spcPct val="150000"/>
              </a:lnSpc>
              <a:spcBef>
                <a:spcPct val="0"/>
              </a:spcBef>
              <a:spcAft>
                <a:spcPct val="0"/>
              </a:spcAft>
              <a:defRPr/>
            </a:pP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预聚物分类：</a:t>
            </a:r>
          </a:p>
          <a:p>
            <a:pPr fontAlgn="base">
              <a:lnSpc>
                <a:spcPct val="150000"/>
              </a:lnSpc>
              <a:spcBef>
                <a:spcPct val="0"/>
              </a:spcBef>
              <a:spcAft>
                <a:spcPct val="0"/>
              </a:spcAft>
              <a:buFontTx/>
              <a:buBlip>
                <a:blip r:embed="rId2"/>
              </a:buBlip>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 无规预聚物（</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Random </a:t>
            </a:r>
            <a:r>
              <a:rPr lang="en-US" altLang="zh-CN" sz="2000" b="1" dirty="0" err="1">
                <a:solidFill>
                  <a:prstClr val="black"/>
                </a:solidFill>
                <a:latin typeface="Times New Roman" panose="02020603050405020304" pitchFamily="18" charset="0"/>
                <a:ea typeface="Adobe 楷体 Std R" pitchFamily="18" charset="-122"/>
                <a:cs typeface="Times New Roman" panose="02020603050405020304" pitchFamily="18" charset="0"/>
              </a:rPr>
              <a:t>Prepolymer</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p>
          <a:p>
            <a:pPr fontAlgn="base">
              <a:lnSpc>
                <a:spcPct val="150000"/>
              </a:lnSpc>
              <a:spcBef>
                <a:spcPct val="0"/>
              </a:spcBef>
              <a:spcAft>
                <a:spcPct val="0"/>
              </a:spcAft>
              <a:buFontTx/>
              <a:buBlip>
                <a:blip r:embed="rId2"/>
              </a:buBlip>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 结构预聚物（</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Structural </a:t>
            </a:r>
            <a:r>
              <a:rPr lang="en-US" altLang="zh-CN" sz="2000" b="1" dirty="0" err="1">
                <a:solidFill>
                  <a:prstClr val="black"/>
                </a:solidFill>
                <a:latin typeface="Times New Roman" panose="02020603050405020304" pitchFamily="18" charset="0"/>
                <a:ea typeface="Adobe 楷体 Std R" pitchFamily="18" charset="-122"/>
                <a:cs typeface="Times New Roman" panose="02020603050405020304" pitchFamily="18" charset="0"/>
              </a:rPr>
              <a:t>Prepolymer</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endPar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indent="628650" fontAlgn="base">
              <a:lnSpc>
                <a:spcPct val="150000"/>
              </a:lnSpc>
              <a:spcBef>
                <a:spcPct val="0"/>
              </a:spcBef>
              <a:spcAft>
                <a:spcPct val="0"/>
              </a:spcAft>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预聚物中未反应的官能团呈无规排列，经加热可进一步交联反应，这类预聚物称做</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无规预聚物</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。主要品种有碱催化</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酚醛树脂</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醇酸树脂</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等。</a:t>
            </a:r>
          </a:p>
          <a:p>
            <a:pPr indent="628650" fontAlgn="base">
              <a:lnSpc>
                <a:spcPct val="150000"/>
              </a:lnSpc>
              <a:spcBef>
                <a:spcPct val="0"/>
              </a:spcBef>
              <a:spcAft>
                <a:spcPct val="0"/>
              </a:spcAft>
              <a:defRPr/>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预聚物中具有特定的活性端基或侧基的预聚物称为</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结构预聚物</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。结构预聚物中基团分布有规律，可预先设计， 本身一般不能交联，成型时，须另加催化剂或其他反应性 物质，重要代表有酸催化</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酚醛树脂</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环氧树脂</a:t>
            </a: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等。</a:t>
            </a:r>
            <a:endPar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86020" name="矩形 3"/>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2308249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090DF1C-45B7-4FD2-A93B-B769707ABA5F}"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21</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87043" name="矩形 2"/>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87044" name="矩形 3"/>
          <p:cNvSpPr>
            <a:spLocks noChangeArrowheads="1"/>
          </p:cNvSpPr>
          <p:nvPr/>
        </p:nvSpPr>
        <p:spPr bwMode="auto">
          <a:xfrm>
            <a:off x="971550" y="1412875"/>
            <a:ext cx="338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b="1" u="sng">
                <a:solidFill>
                  <a:srgbClr val="C00000"/>
                </a:solidFill>
                <a:latin typeface="Times New Roman" panose="02020603050405020304" pitchFamily="18" charset="0"/>
                <a:ea typeface="Adobe 楷体 Std R" pitchFamily="18" charset="-122"/>
                <a:cs typeface="Times New Roman" panose="02020603050405020304" pitchFamily="18" charset="0"/>
              </a:rPr>
              <a:t>凝胶点（</a:t>
            </a:r>
            <a:r>
              <a:rPr lang="en-US" altLang="zh-CN" sz="2000" b="1" u="sng">
                <a:solidFill>
                  <a:srgbClr val="C00000"/>
                </a:solidFill>
                <a:latin typeface="Times New Roman" panose="02020603050405020304" pitchFamily="18" charset="0"/>
                <a:ea typeface="Adobe 楷体 Std R" pitchFamily="18" charset="-122"/>
                <a:cs typeface="Times New Roman" panose="02020603050405020304" pitchFamily="18" charset="0"/>
              </a:rPr>
              <a:t>Gel Point</a:t>
            </a:r>
            <a:r>
              <a:rPr lang="zh-CN" altLang="en-US" sz="2000" b="1" u="sng">
                <a:solidFill>
                  <a:srgbClr val="C00000"/>
                </a:solidFill>
                <a:latin typeface="Times New Roman" panose="02020603050405020304" pitchFamily="18" charset="0"/>
                <a:ea typeface="Adobe 楷体 Std R" pitchFamily="18" charset="-122"/>
                <a:cs typeface="Times New Roman" panose="02020603050405020304" pitchFamily="18" charset="0"/>
              </a:rPr>
              <a:t>）的预测</a:t>
            </a:r>
            <a:endPar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87045" name="矩形 4"/>
          <p:cNvSpPr>
            <a:spLocks noChangeArrowheads="1"/>
          </p:cNvSpPr>
          <p:nvPr/>
        </p:nvSpPr>
        <p:spPr bwMode="auto">
          <a:xfrm>
            <a:off x="1042988" y="1844675"/>
            <a:ext cx="7200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195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出现凝胶时的临界反应程度称为</a:t>
            </a:r>
            <a:r>
              <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rPr>
              <a:t>凝胶点</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预聚物的制备阶段和交联固化阶段，凝胶点的预测和控制都很重要。预聚时，超过凝胶点，将固化在聚合釜内而报废；成型时，须控制适当的固化时间或速度。</a:t>
            </a:r>
          </a:p>
        </p:txBody>
      </p:sp>
      <p:sp>
        <p:nvSpPr>
          <p:cNvPr id="87046" name="矩形 5"/>
          <p:cNvSpPr>
            <a:spLocks noChangeArrowheads="1"/>
          </p:cNvSpPr>
          <p:nvPr/>
        </p:nvSpPr>
        <p:spPr bwMode="auto">
          <a:xfrm>
            <a:off x="2339975" y="4005263"/>
            <a:ext cx="4580100" cy="461665"/>
          </a:xfrm>
          <a:prstGeom prst="rect">
            <a:avLst/>
          </a:prstGeom>
          <a:solidFill>
            <a:srgbClr val="FFFFCC"/>
          </a:solidFill>
          <a:ln w="9525">
            <a:solidFill>
              <a:srgbClr val="0000FF"/>
            </a:solidFill>
            <a:miter lim="800000"/>
            <a:headEnd/>
            <a:tailEnd/>
          </a:ln>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prstClr val="black"/>
                </a:solidFill>
                <a:latin typeface="Times New Roman" panose="02020603050405020304" pitchFamily="18" charset="0"/>
                <a:ea typeface="Adobe 楷体 Std R" pitchFamily="18" charset="-122"/>
                <a:cs typeface="Times New Roman" panose="02020603050405020304" pitchFamily="18" charset="0"/>
              </a:rPr>
              <a:t>p</a:t>
            </a:r>
            <a:r>
              <a:rPr lang="en-US" altLang="zh-CN" sz="2400" b="1" baseline="-25000">
                <a:solidFill>
                  <a:prstClr val="black"/>
                </a:solidFill>
                <a:latin typeface="Times New Roman" panose="02020603050405020304" pitchFamily="18" charset="0"/>
                <a:ea typeface="Adobe 楷体 Std R" pitchFamily="18" charset="-122"/>
                <a:cs typeface="Times New Roman" panose="02020603050405020304" pitchFamily="18" charset="0"/>
              </a:rPr>
              <a:t>c</a:t>
            </a:r>
            <a:r>
              <a:rPr lang="zh-CN" altLang="en-US" sz="2400" b="1">
                <a:solidFill>
                  <a:prstClr val="black"/>
                </a:solidFill>
                <a:latin typeface="Times New Roman" panose="02020603050405020304" pitchFamily="18" charset="0"/>
                <a:ea typeface="Adobe 楷体 Std R" pitchFamily="18" charset="-122"/>
                <a:cs typeface="Times New Roman" panose="02020603050405020304" pitchFamily="18" charset="0"/>
              </a:rPr>
              <a:t>是体型缩聚中的首要控制指标</a:t>
            </a:r>
            <a:endPar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87047" name="矩形 6"/>
          <p:cNvSpPr>
            <a:spLocks noChangeArrowheads="1"/>
          </p:cNvSpPr>
          <p:nvPr/>
        </p:nvSpPr>
        <p:spPr bwMode="auto">
          <a:xfrm>
            <a:off x="1187450" y="4797425"/>
            <a:ext cx="68405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实验测定时通常以聚合体系中的气泡不能上升时的反应程度为凝胶点。凝胶点也可以从理论上进行预测。</a:t>
            </a:r>
          </a:p>
        </p:txBody>
      </p:sp>
    </p:spTree>
    <p:extLst>
      <p:ext uri="{BB962C8B-B14F-4D97-AF65-F5344CB8AC3E}">
        <p14:creationId xmlns:p14="http://schemas.microsoft.com/office/powerpoint/2010/main" val="1297961138"/>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9409027-AF05-4517-823B-6AE282D1A0A0}"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22</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0246" name="矩形 2"/>
          <p:cNvSpPr>
            <a:spLocks noChangeArrowheads="1"/>
          </p:cNvSpPr>
          <p:nvPr/>
        </p:nvSpPr>
        <p:spPr bwMode="auto">
          <a:xfrm>
            <a:off x="1116013" y="1484313"/>
            <a:ext cx="52116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1</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）卡罗瑟思法（</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Carothers</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）凝胶点的预测</a:t>
            </a:r>
            <a:endPar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10247" name="矩形 3"/>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10248" name="矩形 4"/>
          <p:cNvSpPr>
            <a:spLocks noChangeArrowheads="1"/>
          </p:cNvSpPr>
          <p:nvPr/>
        </p:nvSpPr>
        <p:spPr bwMode="auto">
          <a:xfrm>
            <a:off x="900113" y="1916113"/>
            <a:ext cx="76327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7675"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理论基础：出现凝胶点时的数均聚合度为无穷大， 即：</a:t>
            </a:r>
            <a:endParaRPr lang="en-US" altLang="zh-CN" sz="2000" dirty="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此是时的反应程度</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p</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即为凝胶点</a:t>
            </a:r>
            <a:r>
              <a:rPr lang="en-US" altLang="zh-CN"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Adobe 楷体 Std R" pitchFamily="18" charset="-122"/>
                <a:cs typeface="Times New Roman" panose="02020603050405020304" pitchFamily="18" charset="0"/>
              </a:rPr>
              <a:t>c</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Carothers</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方程关联了</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凝胶点</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p</a:t>
            </a:r>
            <a:r>
              <a:rPr lang="en-US" altLang="zh-CN" sz="2000" b="1" baseline="-25000" dirty="0">
                <a:solidFill>
                  <a:prstClr val="black"/>
                </a:solidFill>
                <a:latin typeface="Times New Roman" panose="02020603050405020304" pitchFamily="18" charset="0"/>
                <a:ea typeface="Adobe 楷体 Std R" pitchFamily="18" charset="-122"/>
                <a:cs typeface="Times New Roman" panose="02020603050405020304" pitchFamily="18" charset="0"/>
              </a:rPr>
              <a:t>c</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与</a:t>
            </a:r>
            <a:r>
              <a:rPr lang="zh-CN" altLang="en-US" sz="2000" b="1" dirty="0">
                <a:solidFill>
                  <a:srgbClr val="C00000"/>
                </a:solidFill>
                <a:latin typeface="Times New Roman" panose="02020603050405020304" pitchFamily="18" charset="0"/>
                <a:ea typeface="Adobe 楷体 Std R" pitchFamily="18" charset="-122"/>
                <a:cs typeface="Times New Roman" panose="02020603050405020304" pitchFamily="18" charset="0"/>
              </a:rPr>
              <a:t>平均官能度</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的关系。</a:t>
            </a:r>
            <a:endPar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10242" name="Object 2"/>
          <p:cNvGraphicFramePr>
            <a:graphicFrameLocks noChangeAspect="1"/>
          </p:cNvGraphicFramePr>
          <p:nvPr/>
        </p:nvGraphicFramePr>
        <p:xfrm>
          <a:off x="7524750" y="1976438"/>
          <a:ext cx="1166813" cy="530225"/>
        </p:xfrm>
        <a:graphic>
          <a:graphicData uri="http://schemas.openxmlformats.org/presentationml/2006/ole">
            <mc:AlternateContent xmlns:mc="http://schemas.openxmlformats.org/markup-compatibility/2006">
              <mc:Choice xmlns:v="urn:schemas-microsoft-com:vml" Requires="v">
                <p:oleObj name="公式" r:id="rId2" imgW="558720" imgH="253800" progId="Equation.3">
                  <p:embed/>
                </p:oleObj>
              </mc:Choice>
              <mc:Fallback>
                <p:oleObj name="公式" r:id="rId2" imgW="558720" imgH="253800" progId="Equation.3">
                  <p:embed/>
                  <p:pic>
                    <p:nvPicPr>
                      <p:cNvPr id="1024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1976438"/>
                        <a:ext cx="1166813"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矩形 6"/>
          <p:cNvSpPr>
            <a:spLocks noChangeArrowheads="1"/>
          </p:cNvSpPr>
          <p:nvPr/>
        </p:nvSpPr>
        <p:spPr bwMode="auto">
          <a:xfrm>
            <a:off x="1116013" y="3500438"/>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buFontTx/>
              <a:buBlip>
                <a:blip r:embed="rId4"/>
              </a:buBlip>
            </a:pPr>
            <a:r>
              <a:rPr lang="zh-CN" altLang="en-US" sz="2000" dirty="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zh-CN" altLang="en-US" sz="2000" dirty="0">
                <a:solidFill>
                  <a:srgbClr val="C00000"/>
                </a:solidFill>
                <a:latin typeface="Times New Roman" panose="02020603050405020304" pitchFamily="18" charset="0"/>
                <a:ea typeface="Adobe 楷体 Std R" pitchFamily="18" charset="-122"/>
                <a:cs typeface="Times New Roman" panose="02020603050405020304" pitchFamily="18" charset="0"/>
              </a:rPr>
              <a:t>等基团数</a:t>
            </a:r>
          </a:p>
        </p:txBody>
      </p:sp>
      <p:sp>
        <p:nvSpPr>
          <p:cNvPr id="10250" name="矩形 10"/>
          <p:cNvSpPr>
            <a:spLocks noChangeArrowheads="1"/>
          </p:cNvSpPr>
          <p:nvPr/>
        </p:nvSpPr>
        <p:spPr bwMode="auto">
          <a:xfrm>
            <a:off x="5148263" y="4005263"/>
            <a:ext cx="3744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单体混合物中每一个分子平均带有的官 能团数</a:t>
            </a:r>
          </a:p>
        </p:txBody>
      </p:sp>
      <p:grpSp>
        <p:nvGrpSpPr>
          <p:cNvPr id="10251" name="组合 14"/>
          <p:cNvGrpSpPr>
            <a:grpSpLocks/>
          </p:cNvGrpSpPr>
          <p:nvPr/>
        </p:nvGrpSpPr>
        <p:grpSpPr bwMode="auto">
          <a:xfrm>
            <a:off x="1042988" y="3933825"/>
            <a:ext cx="3960812" cy="681038"/>
            <a:chOff x="971600" y="3860800"/>
            <a:chExt cx="3960763" cy="681038"/>
          </a:xfrm>
        </p:grpSpPr>
        <p:sp>
          <p:nvSpPr>
            <p:cNvPr id="10253" name="矩形 7"/>
            <p:cNvSpPr>
              <a:spLocks noChangeArrowheads="1"/>
            </p:cNvSpPr>
            <p:nvPr/>
          </p:nvSpPr>
          <p:spPr bwMode="auto">
            <a:xfrm>
              <a:off x="971600" y="3933056"/>
              <a:ext cx="37625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平均官能度</a:t>
              </a:r>
              <a:r>
                <a:rPr lang="en-US" altLang="zh-CN" sz="2000">
                  <a:solidFill>
                    <a:srgbClr val="0000FF"/>
                  </a:solidFill>
                  <a:latin typeface="Times New Roman" panose="02020603050405020304" pitchFamily="18" charset="0"/>
                  <a:ea typeface="Adobe 楷体 Std R" pitchFamily="18" charset="-122"/>
                  <a:cs typeface="Times New Roman" panose="02020603050405020304" pitchFamily="18" charset="0"/>
                </a:rPr>
                <a:t>average functionality </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 </a:t>
              </a:r>
            </a:p>
          </p:txBody>
        </p:sp>
        <p:graphicFrame>
          <p:nvGraphicFramePr>
            <p:cNvPr id="10244" name="Object 3"/>
            <p:cNvGraphicFramePr>
              <a:graphicFrameLocks noChangeAspect="1"/>
            </p:cNvGraphicFramePr>
            <p:nvPr/>
          </p:nvGraphicFramePr>
          <p:xfrm>
            <a:off x="4500563" y="3860800"/>
            <a:ext cx="431800" cy="681038"/>
          </p:xfrm>
          <a:graphic>
            <a:graphicData uri="http://schemas.openxmlformats.org/presentationml/2006/ole">
              <mc:AlternateContent xmlns:mc="http://schemas.openxmlformats.org/markup-compatibility/2006">
                <mc:Choice xmlns:v="urn:schemas-microsoft-com:vml" Requires="v">
                  <p:oleObj name="公式" r:id="rId5" imgW="152280" imgH="241200" progId="Equation.3">
                    <p:embed/>
                  </p:oleObj>
                </mc:Choice>
                <mc:Fallback>
                  <p:oleObj name="公式" r:id="rId5" imgW="152280" imgH="241200" progId="Equation.3">
                    <p:embed/>
                    <p:pic>
                      <p:nvPicPr>
                        <p:cNvPr id="10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3860800"/>
                          <a:ext cx="431800"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243" name="Object 2048"/>
          <p:cNvGraphicFramePr>
            <a:graphicFrameLocks noChangeAspect="1"/>
          </p:cNvGraphicFramePr>
          <p:nvPr/>
        </p:nvGraphicFramePr>
        <p:xfrm>
          <a:off x="1763713" y="4797425"/>
          <a:ext cx="1800225" cy="1103313"/>
        </p:xfrm>
        <a:graphic>
          <a:graphicData uri="http://schemas.openxmlformats.org/presentationml/2006/ole">
            <mc:AlternateContent xmlns:mc="http://schemas.openxmlformats.org/markup-compatibility/2006">
              <mc:Choice xmlns:v="urn:schemas-microsoft-com:vml" Requires="v">
                <p:oleObj name="Equation" r:id="rId7" imgW="787320" imgH="482400" progId="Equation.3">
                  <p:embed/>
                </p:oleObj>
              </mc:Choice>
              <mc:Fallback>
                <p:oleObj name="Equation" r:id="rId7" imgW="787320" imgH="482400" progId="Equation.3">
                  <p:embed/>
                  <p:pic>
                    <p:nvPicPr>
                      <p:cNvPr id="10243" name="Object 20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797425"/>
                        <a:ext cx="1800225" cy="110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2" name="矩形 13"/>
          <p:cNvSpPr>
            <a:spLocks noChangeArrowheads="1"/>
          </p:cNvSpPr>
          <p:nvPr/>
        </p:nvSpPr>
        <p:spPr bwMode="auto">
          <a:xfrm>
            <a:off x="3995738" y="5157788"/>
            <a:ext cx="4169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00FF"/>
                </a:solidFill>
                <a:latin typeface="Times New Roman" panose="02020603050405020304" pitchFamily="18" charset="0"/>
                <a:ea typeface="Adobe 楷体 Std R" pitchFamily="18" charset="-122"/>
                <a:cs typeface="Times New Roman" panose="02020603050405020304" pitchFamily="18" charset="0"/>
              </a:rPr>
              <a:t>N</a:t>
            </a:r>
            <a:r>
              <a:rPr lang="en-US" altLang="zh-CN" sz="2000" b="1" baseline="-25000">
                <a:solidFill>
                  <a:srgbClr val="0000FF"/>
                </a:solidFill>
                <a:latin typeface="Times New Roman" panose="02020603050405020304" pitchFamily="18" charset="0"/>
                <a:ea typeface="Adobe 楷体 Std R" pitchFamily="18" charset="-122"/>
                <a:cs typeface="Times New Roman" panose="02020603050405020304" pitchFamily="18" charset="0"/>
              </a:rPr>
              <a:t>i </a:t>
            </a:r>
            <a:r>
              <a:rPr lang="zh-CN" altLang="en-US" sz="2000" b="1">
                <a:solidFill>
                  <a:srgbClr val="0000FF"/>
                </a:solidFill>
                <a:latin typeface="Times New Roman" panose="02020603050405020304" pitchFamily="18" charset="0"/>
                <a:ea typeface="Adobe 楷体 Std R" pitchFamily="18" charset="-122"/>
                <a:cs typeface="Times New Roman" panose="02020603050405020304" pitchFamily="18" charset="0"/>
              </a:rPr>
              <a:t>：官能度为</a:t>
            </a:r>
            <a:r>
              <a:rPr lang="en-US" altLang="zh-CN" sz="2000" b="1">
                <a:solidFill>
                  <a:srgbClr val="0000FF"/>
                </a:solidFill>
                <a:latin typeface="Times New Roman" panose="02020603050405020304" pitchFamily="18" charset="0"/>
                <a:ea typeface="Adobe 楷体 Std R" pitchFamily="18" charset="-122"/>
                <a:cs typeface="Times New Roman" panose="02020603050405020304" pitchFamily="18" charset="0"/>
              </a:rPr>
              <a:t>f</a:t>
            </a:r>
            <a:r>
              <a:rPr lang="en-US" altLang="zh-CN" sz="2000" b="1" baseline="-25000">
                <a:solidFill>
                  <a:srgbClr val="0000FF"/>
                </a:solidFill>
                <a:latin typeface="Times New Roman" panose="02020603050405020304" pitchFamily="18" charset="0"/>
                <a:ea typeface="Adobe 楷体 Std R" pitchFamily="18" charset="-122"/>
                <a:cs typeface="Times New Roman" panose="02020603050405020304" pitchFamily="18" charset="0"/>
              </a:rPr>
              <a:t>i </a:t>
            </a:r>
            <a:r>
              <a:rPr lang="zh-CN" altLang="en-US" sz="2000" b="1">
                <a:solidFill>
                  <a:srgbClr val="0000FF"/>
                </a:solidFill>
                <a:latin typeface="Times New Roman" panose="02020603050405020304" pitchFamily="18" charset="0"/>
                <a:ea typeface="Adobe 楷体 Std R" pitchFamily="18" charset="-122"/>
                <a:cs typeface="Times New Roman" panose="02020603050405020304" pitchFamily="18" charset="0"/>
              </a:rPr>
              <a:t>的单体</a:t>
            </a:r>
            <a:r>
              <a:rPr lang="en-US" altLang="zh-CN" sz="2000" b="1">
                <a:solidFill>
                  <a:srgbClr val="0000FF"/>
                </a:solidFill>
                <a:latin typeface="Times New Roman" panose="02020603050405020304" pitchFamily="18" charset="0"/>
                <a:ea typeface="Adobe 楷体 Std R" pitchFamily="18" charset="-122"/>
                <a:cs typeface="Times New Roman" panose="02020603050405020304" pitchFamily="18" charset="0"/>
              </a:rPr>
              <a:t>i</a:t>
            </a:r>
            <a:r>
              <a:rPr lang="zh-CN" altLang="en-US" sz="2000" b="1">
                <a:solidFill>
                  <a:srgbClr val="0000FF"/>
                </a:solidFill>
                <a:latin typeface="Times New Roman" panose="02020603050405020304" pitchFamily="18" charset="0"/>
                <a:ea typeface="Adobe 楷体 Std R" pitchFamily="18" charset="-122"/>
                <a:cs typeface="Times New Roman" panose="02020603050405020304" pitchFamily="18" charset="0"/>
              </a:rPr>
              <a:t>的分子数。</a:t>
            </a:r>
            <a:endParaRPr lang="zh-CN" altLang="en-US" sz="2000">
              <a:solidFill>
                <a:srgbClr val="0000FF"/>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2995125109"/>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84213" y="1341438"/>
            <a:ext cx="1800225" cy="647700"/>
          </a:xfrm>
        </p:spPr>
        <p:txBody>
          <a:bodyPr/>
          <a:lstStyle/>
          <a:p>
            <a:pPr algn="l" eaLnBrk="1" hangingPunct="1"/>
            <a:r>
              <a:rPr lang="en-US" altLang="zh-CN" sz="3200" b="1">
                <a:solidFill>
                  <a:srgbClr val="CC0000"/>
                </a:solidFill>
                <a:latin typeface="Times New Roman" panose="02020603050405020304" pitchFamily="18" charset="0"/>
                <a:ea typeface="Adobe 楷体 Std R" pitchFamily="18" charset="-122"/>
                <a:cs typeface="Times New Roman" panose="02020603050405020304" pitchFamily="18" charset="0"/>
              </a:rPr>
              <a:t>Example</a:t>
            </a:r>
            <a:endParaRPr lang="en-US" altLang="zh-CN" sz="3200">
              <a:solidFill>
                <a:srgbClr val="CC0000"/>
              </a:solidFill>
              <a:latin typeface="Times New Roman" panose="02020603050405020304" pitchFamily="18" charset="0"/>
              <a:ea typeface="Adobe 楷体 Std R" pitchFamily="18" charset="-122"/>
              <a:cs typeface="Times New Roman" panose="02020603050405020304" pitchFamily="18" charset="0"/>
            </a:endParaRPr>
          </a:p>
        </p:txBody>
      </p:sp>
      <p:sp>
        <p:nvSpPr>
          <p:cNvPr id="11267" name="Rectangle 3"/>
          <p:cNvSpPr>
            <a:spLocks noGrp="1" noChangeArrowheads="1"/>
          </p:cNvSpPr>
          <p:nvPr>
            <p:ph type="body" idx="1"/>
          </p:nvPr>
        </p:nvSpPr>
        <p:spPr>
          <a:xfrm>
            <a:off x="611188" y="2205038"/>
            <a:ext cx="8064500" cy="1584325"/>
          </a:xfrm>
        </p:spPr>
        <p:txBody>
          <a:bodyPr/>
          <a:lstStyle/>
          <a:p>
            <a:pPr eaLnBrk="1" hangingPunct="1">
              <a:lnSpc>
                <a:spcPct val="120000"/>
              </a:lnSpc>
            </a:pPr>
            <a:r>
              <a:rPr lang="en-US" altLang="he-IL" sz="2000" b="1" dirty="0">
                <a:latin typeface="Times New Roman" panose="02020603050405020304" pitchFamily="18" charset="0"/>
                <a:ea typeface="Adobe 楷体 Std R" pitchFamily="18" charset="-122"/>
                <a:cs typeface="Times New Roman" panose="02020603050405020304" pitchFamily="18" charset="0"/>
              </a:rPr>
              <a:t>2</a:t>
            </a:r>
            <a:r>
              <a:rPr lang="en-US" altLang="zh-CN" sz="2000" b="1" dirty="0">
                <a:latin typeface="Times New Roman" panose="02020603050405020304" pitchFamily="18" charset="0"/>
                <a:ea typeface="Adobe 楷体 Std R" pitchFamily="18" charset="-122"/>
                <a:cs typeface="Times New Roman" panose="02020603050405020304" pitchFamily="18" charset="0"/>
              </a:rPr>
              <a:t>mol glycerol</a:t>
            </a:r>
            <a:r>
              <a:rPr lang="zh-CN" altLang="en-US" sz="2000" b="1" dirty="0">
                <a:latin typeface="Times New Roman" panose="02020603050405020304" pitchFamily="18" charset="0"/>
                <a:ea typeface="Adobe 楷体 Std R" pitchFamily="18" charset="-122"/>
                <a:cs typeface="Times New Roman" panose="02020603050405020304" pitchFamily="18" charset="0"/>
              </a:rPr>
              <a:t>（甘油）</a:t>
            </a:r>
            <a:r>
              <a:rPr lang="en-US" altLang="zh-CN" sz="2000" b="1" dirty="0">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A, f = 3</a:t>
            </a:r>
            <a:r>
              <a:rPr lang="en-US" altLang="zh-CN" sz="2000" b="1" dirty="0">
                <a:latin typeface="Times New Roman" panose="02020603050405020304" pitchFamily="18" charset="0"/>
                <a:ea typeface="Adobe 楷体 Std R" pitchFamily="18" charset="-122"/>
                <a:cs typeface="Times New Roman" panose="02020603050405020304" pitchFamily="18" charset="0"/>
              </a:rPr>
              <a:t>）and </a:t>
            </a:r>
            <a:r>
              <a:rPr lang="en-US" altLang="he-IL" sz="2000" b="1" dirty="0">
                <a:latin typeface="Times New Roman" panose="02020603050405020304" pitchFamily="18" charset="0"/>
                <a:ea typeface="Adobe 楷体 Std R" pitchFamily="18" charset="-122"/>
                <a:cs typeface="Times New Roman" panose="02020603050405020304" pitchFamily="18" charset="0"/>
              </a:rPr>
              <a:t>3</a:t>
            </a:r>
            <a:r>
              <a:rPr lang="en-US" altLang="zh-CN" sz="2000" b="1" dirty="0">
                <a:latin typeface="Times New Roman" panose="02020603050405020304" pitchFamily="18" charset="0"/>
                <a:ea typeface="Adobe 楷体 Std R" pitchFamily="18" charset="-122"/>
                <a:cs typeface="Times New Roman" panose="02020603050405020304" pitchFamily="18" charset="0"/>
              </a:rPr>
              <a:t> mol phthalic anhydride</a:t>
            </a:r>
            <a:r>
              <a:rPr lang="zh-CN" altLang="en-US" sz="2000" b="1" dirty="0">
                <a:latin typeface="Times New Roman" panose="02020603050405020304" pitchFamily="18" charset="0"/>
                <a:ea typeface="Adobe 楷体 Std R" pitchFamily="18" charset="-122"/>
                <a:cs typeface="Times New Roman" panose="02020603050405020304" pitchFamily="18" charset="0"/>
              </a:rPr>
              <a:t>（邻苯二甲酸酐）</a:t>
            </a:r>
            <a:r>
              <a:rPr lang="zh-CN" altLang="he-IL" sz="2000" b="1" dirty="0">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B, f = 2</a:t>
            </a:r>
            <a:r>
              <a:rPr lang="en-US" altLang="zh-CN" sz="2000" b="1" dirty="0">
                <a:latin typeface="Times New Roman" panose="02020603050405020304" pitchFamily="18" charset="0"/>
                <a:ea typeface="Adobe 楷体 Std R" pitchFamily="18" charset="-122"/>
                <a:cs typeface="Times New Roman" panose="02020603050405020304" pitchFamily="18" charset="0"/>
              </a:rPr>
              <a:t>）</a:t>
            </a:r>
            <a:endParaRPr lang="zh-CN" altLang="en-US" sz="2000" b="1" dirty="0">
              <a:latin typeface="Times New Roman" panose="02020603050405020304" pitchFamily="18" charset="0"/>
              <a:ea typeface="Adobe 楷体 Std R" pitchFamily="18" charset="-122"/>
              <a:cs typeface="Times New Roman" panose="02020603050405020304" pitchFamily="18" charset="0"/>
            </a:endParaRPr>
          </a:p>
          <a:p>
            <a:pPr eaLnBrk="1" hangingPunct="1">
              <a:lnSpc>
                <a:spcPct val="120000"/>
              </a:lnSpc>
            </a:pPr>
            <a:r>
              <a:rPr lang="en-US" altLang="zh-CN" sz="2000" b="1" dirty="0">
                <a:latin typeface="Times New Roman" panose="02020603050405020304" pitchFamily="18" charset="0"/>
                <a:ea typeface="Adobe 楷体 Std R" pitchFamily="18" charset="-122"/>
                <a:cs typeface="Times New Roman" panose="02020603050405020304" pitchFamily="18" charset="0"/>
              </a:rPr>
              <a:t>Totally, there are 6 A groups and 6 B groups. A and B are present in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equivalent amounts</a:t>
            </a:r>
            <a:r>
              <a:rPr lang="en-US" altLang="zh-CN" sz="2000" b="1" dirty="0">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11266" name="Object 8"/>
          <p:cNvGraphicFramePr>
            <a:graphicFrameLocks noChangeAspect="1"/>
          </p:cNvGraphicFramePr>
          <p:nvPr/>
        </p:nvGraphicFramePr>
        <p:xfrm>
          <a:off x="1286669" y="4869160"/>
          <a:ext cx="6761162" cy="1149350"/>
        </p:xfrm>
        <a:graphic>
          <a:graphicData uri="http://schemas.openxmlformats.org/presentationml/2006/ole">
            <mc:AlternateContent xmlns:mc="http://schemas.openxmlformats.org/markup-compatibility/2006">
              <mc:Choice xmlns:v="urn:schemas-microsoft-com:vml" Requires="v">
                <p:oleObj name="公式" r:id="rId2" imgW="2463480" imgH="419040" progId="Equation.3">
                  <p:embed/>
                </p:oleObj>
              </mc:Choice>
              <mc:Fallback>
                <p:oleObj name="公式" r:id="rId2" imgW="2463480" imgH="419040" progId="Equation.3">
                  <p:embed/>
                  <p:pic>
                    <p:nvPicPr>
                      <p:cNvPr id="11266" name="Object 8"/>
                      <p:cNvPicPr>
                        <a:picLocks noChangeAspect="1" noChangeArrowheads="1"/>
                      </p:cNvPicPr>
                      <p:nvPr/>
                    </p:nvPicPr>
                    <p:blipFill>
                      <a:blip r:embed="rId3"/>
                      <a:srcRect/>
                      <a:stretch>
                        <a:fillRect/>
                      </a:stretch>
                    </p:blipFill>
                    <p:spPr bwMode="auto">
                      <a:xfrm>
                        <a:off x="1286669" y="4869160"/>
                        <a:ext cx="6761162"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70" name="组合 7"/>
          <p:cNvGrpSpPr>
            <a:grpSpLocks/>
          </p:cNvGrpSpPr>
          <p:nvPr/>
        </p:nvGrpSpPr>
        <p:grpSpPr bwMode="auto">
          <a:xfrm>
            <a:off x="971550" y="3933825"/>
            <a:ext cx="7391400" cy="796925"/>
            <a:chOff x="971600" y="3789040"/>
            <a:chExt cx="7391400" cy="796925"/>
          </a:xfrm>
        </p:grpSpPr>
        <p:sp>
          <p:nvSpPr>
            <p:cNvPr id="11272" name="Rectangle 5"/>
            <p:cNvSpPr>
              <a:spLocks noChangeArrowheads="1"/>
            </p:cNvSpPr>
            <p:nvPr/>
          </p:nvSpPr>
          <p:spPr bwMode="auto">
            <a:xfrm>
              <a:off x="971600" y="3933056"/>
              <a:ext cx="7391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srgbClr val="0000FF"/>
                  </a:solidFill>
                  <a:latin typeface="Times New Roman" panose="02020603050405020304" pitchFamily="18" charset="0"/>
                  <a:ea typeface="Adobe 楷体 Std R" pitchFamily="18" charset="-122"/>
                  <a:cs typeface="Times New Roman" panose="02020603050405020304" pitchFamily="18" charset="0"/>
                </a:rPr>
                <a:t>The average functionality (      ) is:</a:t>
              </a:r>
              <a:endParaRPr kumimoji="1" lang="en-US" altLang="zh-CN" sz="2400" i="1">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2" name="Object 9"/>
            <p:cNvGraphicFramePr>
              <a:graphicFrameLocks noChangeAspect="1"/>
            </p:cNvGraphicFramePr>
            <p:nvPr/>
          </p:nvGraphicFramePr>
          <p:xfrm>
            <a:off x="4283968" y="3789040"/>
            <a:ext cx="503238" cy="796925"/>
          </p:xfrm>
          <a:graphic>
            <a:graphicData uri="http://schemas.openxmlformats.org/presentationml/2006/ole">
              <mc:AlternateContent xmlns:mc="http://schemas.openxmlformats.org/markup-compatibility/2006">
                <mc:Choice xmlns:v="urn:schemas-microsoft-com:vml" Requires="v">
                  <p:oleObj name="Equation" r:id="rId4" imgW="152280" imgH="241200" progId="Equation.3">
                    <p:embed/>
                  </p:oleObj>
                </mc:Choice>
                <mc:Fallback>
                  <p:oleObj name="Equation" r:id="rId4" imgW="152280" imgH="241200" progId="Equation.3">
                    <p:embed/>
                    <p:pic>
                      <p:nvPicPr>
                        <p:cNvPr id="2"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789040"/>
                          <a:ext cx="503238"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71"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14668774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ChangeArrowheads="1"/>
          </p:cNvSpPr>
          <p:nvPr/>
        </p:nvSpPr>
        <p:spPr bwMode="auto">
          <a:xfrm>
            <a:off x="971550" y="1484313"/>
            <a:ext cx="1352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srgbClr val="CC0000"/>
                </a:solidFill>
                <a:latin typeface="Times New Roman" panose="02020603050405020304" pitchFamily="18" charset="0"/>
                <a:ea typeface="Adobe 楷体 Std R" pitchFamily="18" charset="-122"/>
                <a:cs typeface="Times New Roman" panose="02020603050405020304" pitchFamily="18" charset="0"/>
              </a:rPr>
              <a:t>Initial</a:t>
            </a:r>
          </a:p>
        </p:txBody>
      </p:sp>
      <p:sp>
        <p:nvSpPr>
          <p:cNvPr id="12293" name="Rectangle 5"/>
          <p:cNvSpPr>
            <a:spLocks noChangeArrowheads="1"/>
          </p:cNvSpPr>
          <p:nvPr/>
        </p:nvSpPr>
        <p:spPr bwMode="auto">
          <a:xfrm>
            <a:off x="971550" y="2060575"/>
            <a:ext cx="76327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The number of monomer molecules present is N</a:t>
            </a:r>
            <a:r>
              <a:rPr kumimoji="1" lang="he-IL" altLang="zh-CN" sz="2400" baseline="-30000">
                <a:solidFill>
                  <a:prstClr val="black"/>
                </a:solidFill>
                <a:latin typeface="Times New Roman" panose="02020603050405020304" pitchFamily="18" charset="0"/>
                <a:ea typeface="Adobe 楷体 Std R" pitchFamily="18" charset="-122"/>
                <a:cs typeface="Times New Roman" panose="02020603050405020304" pitchFamily="18" charset="0"/>
              </a:rPr>
              <a:t>0</a:t>
            </a:r>
            <a:endParaRPr kumimoji="1" lang="en-US" altLang="zh-CN" sz="2400" baseline="-30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spcBef>
                <a:spcPct val="0"/>
              </a:spcBef>
              <a:spcAft>
                <a:spcPct val="0"/>
              </a:spcAft>
            </a:pPr>
            <a:endParaRPr kumimoji="1" lang="en-US" altLang="zh-CN" sz="2400" baseline="-30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spcBef>
                <a:spcPct val="0"/>
              </a:spcBef>
              <a:spcAft>
                <a:spcPct val="0"/>
              </a:spcAft>
            </a:pP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The total of functional groups (A or B) is N</a:t>
            </a:r>
            <a:r>
              <a:rPr kumimoji="1" lang="he-IL" altLang="zh-CN" sz="2400" baseline="-25000">
                <a:solidFill>
                  <a:prstClr val="black"/>
                </a:solidFill>
                <a:latin typeface="Times New Roman" panose="02020603050405020304" pitchFamily="18" charset="0"/>
                <a:ea typeface="Adobe 楷体 Std R" pitchFamily="18" charset="-122"/>
                <a:cs typeface="Times New Roman" panose="02020603050405020304" pitchFamily="18" charset="0"/>
              </a:rPr>
              <a:t>0</a:t>
            </a: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 </a:t>
            </a:r>
          </a:p>
        </p:txBody>
      </p:sp>
      <p:sp>
        <p:nvSpPr>
          <p:cNvPr id="12296" name="Rectangle 8"/>
          <p:cNvSpPr>
            <a:spLocks noChangeArrowheads="1"/>
          </p:cNvSpPr>
          <p:nvPr/>
        </p:nvSpPr>
        <p:spPr bwMode="auto">
          <a:xfrm>
            <a:off x="971550" y="3357563"/>
            <a:ext cx="554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srgbClr val="CC0000"/>
                </a:solidFill>
                <a:latin typeface="Times New Roman" panose="02020603050405020304" pitchFamily="18" charset="0"/>
                <a:ea typeface="Adobe 楷体 Std R" pitchFamily="18" charset="-122"/>
                <a:cs typeface="Times New Roman" panose="02020603050405020304" pitchFamily="18" charset="0"/>
              </a:rPr>
              <a:t>At extent of the reaction (P)</a:t>
            </a: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 </a:t>
            </a:r>
          </a:p>
        </p:txBody>
      </p:sp>
      <p:sp>
        <p:nvSpPr>
          <p:cNvPr id="12297" name="Rectangle 9"/>
          <p:cNvSpPr>
            <a:spLocks noChangeArrowheads="1"/>
          </p:cNvSpPr>
          <p:nvPr/>
        </p:nvSpPr>
        <p:spPr bwMode="auto">
          <a:xfrm>
            <a:off x="971550" y="3860800"/>
            <a:ext cx="741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The total of molecules is N. The reacted functional groups is </a:t>
            </a:r>
            <a:r>
              <a:rPr kumimoji="1" lang="en-US" altLang="zh-CN" sz="2400">
                <a:solidFill>
                  <a:srgbClr val="0000FF"/>
                </a:solidFill>
                <a:latin typeface="Times New Roman" panose="02020603050405020304" pitchFamily="18" charset="0"/>
                <a:ea typeface="Adobe 楷体 Std R" pitchFamily="18" charset="-122"/>
                <a:cs typeface="Times New Roman" panose="02020603050405020304" pitchFamily="18" charset="0"/>
              </a:rPr>
              <a:t>2</a:t>
            </a:r>
            <a:r>
              <a:rPr kumimoji="1" lang="en-US" altLang="zh-CN" sz="2400">
                <a:solidFill>
                  <a:srgbClr val="FF00FF"/>
                </a:solidFill>
                <a:latin typeface="Times New Roman" panose="02020603050405020304" pitchFamily="18" charset="0"/>
                <a:ea typeface="Adobe 楷体 Std R" pitchFamily="18" charset="-122"/>
                <a:cs typeface="Times New Roman" panose="02020603050405020304" pitchFamily="18" charset="0"/>
              </a:rPr>
              <a:t>(N</a:t>
            </a:r>
            <a:r>
              <a:rPr kumimoji="1" lang="en-US" altLang="zh-CN" sz="2400" baseline="-25000">
                <a:solidFill>
                  <a:srgbClr val="FF00FF"/>
                </a:solidFill>
                <a:latin typeface="Times New Roman" panose="02020603050405020304" pitchFamily="18" charset="0"/>
                <a:ea typeface="Adobe 楷体 Std R" pitchFamily="18" charset="-122"/>
                <a:cs typeface="Times New Roman" panose="02020603050405020304" pitchFamily="18" charset="0"/>
              </a:rPr>
              <a:t>0</a:t>
            </a:r>
            <a:r>
              <a:rPr kumimoji="1" lang="en-US" altLang="zh-CN" sz="2400">
                <a:solidFill>
                  <a:srgbClr val="FF00FF"/>
                </a:solidFill>
                <a:latin typeface="Times New Roman" panose="02020603050405020304" pitchFamily="18" charset="0"/>
                <a:ea typeface="Adobe 楷体 Std R" pitchFamily="18" charset="-122"/>
                <a:cs typeface="Times New Roman" panose="02020603050405020304" pitchFamily="18" charset="0"/>
              </a:rPr>
              <a:t>－N)</a:t>
            </a:r>
            <a:r>
              <a:rPr kumimoji="1"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96256" name="Object 1024"/>
          <p:cNvGraphicFramePr>
            <a:graphicFrameLocks noChangeAspect="1"/>
          </p:cNvGraphicFramePr>
          <p:nvPr/>
        </p:nvGraphicFramePr>
        <p:xfrm>
          <a:off x="6443663" y="2636838"/>
          <a:ext cx="376237" cy="596900"/>
        </p:xfrm>
        <a:graphic>
          <a:graphicData uri="http://schemas.openxmlformats.org/presentationml/2006/ole">
            <mc:AlternateContent xmlns:mc="http://schemas.openxmlformats.org/markup-compatibility/2006">
              <mc:Choice xmlns:v="urn:schemas-microsoft-com:vml" Requires="v">
                <p:oleObj name="Microsoft 公式 3.0" r:id="rId2" imgW="177480" imgH="279360" progId="Equation.3">
                  <p:embed/>
                </p:oleObj>
              </mc:Choice>
              <mc:Fallback>
                <p:oleObj name="Microsoft 公式 3.0" r:id="rId2" imgW="177480" imgH="279360" progId="Equation.3">
                  <p:embed/>
                  <p:pic>
                    <p:nvPicPr>
                      <p:cNvPr id="96256"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2636838"/>
                        <a:ext cx="376237"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12291" name="Object 10"/>
          <p:cNvGraphicFramePr>
            <a:graphicFrameLocks noChangeAspect="1"/>
          </p:cNvGraphicFramePr>
          <p:nvPr/>
        </p:nvGraphicFramePr>
        <p:xfrm>
          <a:off x="971550" y="5084763"/>
          <a:ext cx="3770313" cy="863600"/>
        </p:xfrm>
        <a:graphic>
          <a:graphicData uri="http://schemas.openxmlformats.org/presentationml/2006/ole">
            <mc:AlternateContent xmlns:mc="http://schemas.openxmlformats.org/markup-compatibility/2006">
              <mc:Choice xmlns:v="urn:schemas-microsoft-com:vml" Requires="v">
                <p:oleObj name="Equation" r:id="rId4" imgW="1828800" imgH="419040" progId="Equation.3">
                  <p:embed/>
                </p:oleObj>
              </mc:Choice>
              <mc:Fallback>
                <p:oleObj name="Equation" r:id="rId4" imgW="1828800" imgH="419040" progId="Equation.3">
                  <p:embed/>
                  <p:pic>
                    <p:nvPicPr>
                      <p:cNvPr id="1229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5084763"/>
                        <a:ext cx="37703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1082811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500"/>
                                        <p:tgtEl>
                                          <p:spTgt spid="12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wipe(left)">
                                      <p:cBhvr>
                                        <p:cTn id="12" dur="500"/>
                                        <p:tgtEl>
                                          <p:spTgt spid="12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96256"/>
                                        </p:tgtEl>
                                        <p:attrNameLst>
                                          <p:attrName>style.visibility</p:attrName>
                                        </p:attrNameLst>
                                      </p:cBhvr>
                                      <p:to>
                                        <p:strVal val="visible"/>
                                      </p:to>
                                    </p:set>
                                    <p:anim calcmode="lin" valueType="num">
                                      <p:cBhvr additive="base">
                                        <p:cTn id="17" dur="500" fill="hold"/>
                                        <p:tgtEl>
                                          <p:spTgt spid="96256"/>
                                        </p:tgtEl>
                                        <p:attrNameLst>
                                          <p:attrName>ppt_x</p:attrName>
                                        </p:attrNameLst>
                                      </p:cBhvr>
                                      <p:tavLst>
                                        <p:tav tm="0">
                                          <p:val>
                                            <p:strVal val="1+#ppt_w/2"/>
                                          </p:val>
                                        </p:tav>
                                        <p:tav tm="100000">
                                          <p:val>
                                            <p:strVal val="#ppt_x"/>
                                          </p:val>
                                        </p:tav>
                                      </p:tavLst>
                                    </p:anim>
                                    <p:anim calcmode="lin" valueType="num">
                                      <p:cBhvr additive="base">
                                        <p:cTn id="18" dur="500" fill="hold"/>
                                        <p:tgtEl>
                                          <p:spTgt spid="9625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296"/>
                                        </p:tgtEl>
                                        <p:attrNameLst>
                                          <p:attrName>style.visibility</p:attrName>
                                        </p:attrNameLst>
                                      </p:cBhvr>
                                      <p:to>
                                        <p:strVal val="visible"/>
                                      </p:to>
                                    </p:set>
                                    <p:animEffect transition="in" filter="wipe(left)">
                                      <p:cBhvr>
                                        <p:cTn id="23" dur="500"/>
                                        <p:tgtEl>
                                          <p:spTgt spid="1229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297"/>
                                        </p:tgtEl>
                                        <p:attrNameLst>
                                          <p:attrName>style.visibility</p:attrName>
                                        </p:attrNameLst>
                                      </p:cBhvr>
                                      <p:to>
                                        <p:strVal val="visible"/>
                                      </p:to>
                                    </p:set>
                                    <p:animEffect transition="in" filter="wipe(left)">
                                      <p:cBhvr>
                                        <p:cTn id="28"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P spid="12293" grpId="0" autoUpdateAnimBg="0"/>
      <p:bldP spid="12296" grpId="0" autoUpdateAnimBg="0"/>
      <p:bldP spid="1229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5A74E41-CAE5-4206-BA06-936ACC30DF9D}"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25</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3319" name="矩形 2"/>
          <p:cNvSpPr>
            <a:spLocks noChangeArrowheads="1"/>
          </p:cNvSpPr>
          <p:nvPr/>
        </p:nvSpPr>
        <p:spPr bwMode="auto">
          <a:xfrm>
            <a:off x="900113" y="1484313"/>
            <a:ext cx="4257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反应程度</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p</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：参加反应的官能团分率</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13314" name="Object 10"/>
          <p:cNvGraphicFramePr>
            <a:graphicFrameLocks noChangeAspect="1"/>
          </p:cNvGraphicFramePr>
          <p:nvPr/>
        </p:nvGraphicFramePr>
        <p:xfrm>
          <a:off x="5148263" y="1412875"/>
          <a:ext cx="3770312" cy="863600"/>
        </p:xfrm>
        <a:graphic>
          <a:graphicData uri="http://schemas.openxmlformats.org/presentationml/2006/ole">
            <mc:AlternateContent xmlns:mc="http://schemas.openxmlformats.org/markup-compatibility/2006">
              <mc:Choice xmlns:v="urn:schemas-microsoft-com:vml" Requires="v">
                <p:oleObj name="Equation" r:id="rId3" imgW="1828800" imgH="419040" progId="Equation.3">
                  <p:embed/>
                </p:oleObj>
              </mc:Choice>
              <mc:Fallback>
                <p:oleObj name="Equation" r:id="rId3" imgW="1828800" imgH="419040" progId="Equation.3">
                  <p:embed/>
                  <p:pic>
                    <p:nvPicPr>
                      <p:cNvPr id="1331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1412875"/>
                        <a:ext cx="37703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8"/>
          <p:cNvGraphicFramePr>
            <a:graphicFrameLocks noChangeAspect="1"/>
          </p:cNvGraphicFramePr>
          <p:nvPr/>
        </p:nvGraphicFramePr>
        <p:xfrm>
          <a:off x="738188" y="3429000"/>
          <a:ext cx="3419475" cy="908050"/>
        </p:xfrm>
        <a:graphic>
          <a:graphicData uri="http://schemas.openxmlformats.org/presentationml/2006/ole">
            <mc:AlternateContent xmlns:mc="http://schemas.openxmlformats.org/markup-compatibility/2006">
              <mc:Choice xmlns:v="urn:schemas-microsoft-com:vml" Requires="v">
                <p:oleObj name="公式" r:id="rId5" imgW="1676160" imgH="444240" progId="Equation.3">
                  <p:embed/>
                </p:oleObj>
              </mc:Choice>
              <mc:Fallback>
                <p:oleObj name="公式" r:id="rId5" imgW="1676160" imgH="444240" progId="Equation.3">
                  <p:embed/>
                  <p:pic>
                    <p:nvPicPr>
                      <p:cNvPr id="1331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188" y="3429000"/>
                        <a:ext cx="341947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4"/>
          <p:cNvGraphicFramePr>
            <a:graphicFrameLocks noChangeAspect="1"/>
          </p:cNvGraphicFramePr>
          <p:nvPr/>
        </p:nvGraphicFramePr>
        <p:xfrm>
          <a:off x="5076825" y="3429000"/>
          <a:ext cx="1660525" cy="908050"/>
        </p:xfrm>
        <a:graphic>
          <a:graphicData uri="http://schemas.openxmlformats.org/presentationml/2006/ole">
            <mc:AlternateContent xmlns:mc="http://schemas.openxmlformats.org/markup-compatibility/2006">
              <mc:Choice xmlns:v="urn:schemas-microsoft-com:vml" Requires="v">
                <p:oleObj name="公式" r:id="rId7" imgW="812520" imgH="444240" progId="Equation.3">
                  <p:embed/>
                </p:oleObj>
              </mc:Choice>
              <mc:Fallback>
                <p:oleObj name="公式" r:id="rId7" imgW="812520" imgH="444240" progId="Equation.3">
                  <p:embed/>
                  <p:pic>
                    <p:nvPicPr>
                      <p:cNvPr id="133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3429000"/>
                        <a:ext cx="16605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17"/>
          <p:cNvGrpSpPr>
            <a:grpSpLocks/>
          </p:cNvGrpSpPr>
          <p:nvPr/>
        </p:nvGrpSpPr>
        <p:grpSpPr bwMode="auto">
          <a:xfrm>
            <a:off x="395288" y="1989138"/>
            <a:ext cx="3590925" cy="3640137"/>
            <a:chOff x="900113" y="1989138"/>
            <a:chExt cx="3590925" cy="3640137"/>
          </a:xfrm>
        </p:grpSpPr>
        <p:grpSp>
          <p:nvGrpSpPr>
            <p:cNvPr id="4" name="组合 16"/>
            <p:cNvGrpSpPr>
              <a:grpSpLocks/>
            </p:cNvGrpSpPr>
            <p:nvPr/>
          </p:nvGrpSpPr>
          <p:grpSpPr bwMode="auto">
            <a:xfrm>
              <a:off x="971550" y="1989138"/>
              <a:ext cx="3519488" cy="1368425"/>
              <a:chOff x="971550" y="1989138"/>
              <a:chExt cx="3519488" cy="1368425"/>
            </a:xfrm>
          </p:grpSpPr>
          <p:sp>
            <p:nvSpPr>
              <p:cNvPr id="13329" name="矩形 3"/>
              <p:cNvSpPr>
                <a:spLocks noChangeArrowheads="1"/>
              </p:cNvSpPr>
              <p:nvPr/>
            </p:nvSpPr>
            <p:spPr bwMode="auto">
              <a:xfrm>
                <a:off x="971550" y="1989138"/>
                <a:ext cx="351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凝胶点以前参加反应的基团数</a:t>
                </a:r>
              </a:p>
            </p:txBody>
          </p:sp>
          <p:sp>
            <p:nvSpPr>
              <p:cNvPr id="5" name="下箭头 4"/>
              <p:cNvSpPr/>
              <p:nvPr/>
            </p:nvSpPr>
            <p:spPr>
              <a:xfrm>
                <a:off x="2484438" y="2565400"/>
                <a:ext cx="215900" cy="792163"/>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pSp>
        <p:sp>
          <p:nvSpPr>
            <p:cNvPr id="13327" name="矩形 3"/>
            <p:cNvSpPr>
              <a:spLocks noChangeArrowheads="1"/>
            </p:cNvSpPr>
            <p:nvPr/>
          </p:nvSpPr>
          <p:spPr bwMode="auto">
            <a:xfrm>
              <a:off x="900113" y="5229225"/>
              <a:ext cx="3517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起始基团数，体系总官能团数</a:t>
              </a:r>
            </a:p>
          </p:txBody>
        </p:sp>
        <p:sp>
          <p:nvSpPr>
            <p:cNvPr id="12" name="下箭头 11"/>
            <p:cNvSpPr/>
            <p:nvPr/>
          </p:nvSpPr>
          <p:spPr>
            <a:xfrm flipV="1">
              <a:off x="2484438" y="4292600"/>
              <a:ext cx="215900" cy="936625"/>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pSp>
      <p:grpSp>
        <p:nvGrpSpPr>
          <p:cNvPr id="6" name="组合 15"/>
          <p:cNvGrpSpPr>
            <a:grpSpLocks/>
          </p:cNvGrpSpPr>
          <p:nvPr/>
        </p:nvGrpSpPr>
        <p:grpSpPr bwMode="auto">
          <a:xfrm>
            <a:off x="4067175" y="2420938"/>
            <a:ext cx="1219200" cy="1655762"/>
            <a:chOff x="4067175" y="2420938"/>
            <a:chExt cx="1219200" cy="1655762"/>
          </a:xfrm>
        </p:grpSpPr>
        <p:graphicFrame>
          <p:nvGraphicFramePr>
            <p:cNvPr id="13317" name="Object 5"/>
            <p:cNvGraphicFramePr>
              <a:graphicFrameLocks noChangeAspect="1"/>
            </p:cNvGraphicFramePr>
            <p:nvPr/>
          </p:nvGraphicFramePr>
          <p:xfrm>
            <a:off x="4067175" y="2420938"/>
            <a:ext cx="1219200" cy="804862"/>
          </p:xfrm>
          <a:graphic>
            <a:graphicData uri="http://schemas.openxmlformats.org/presentationml/2006/ole">
              <mc:AlternateContent xmlns:mc="http://schemas.openxmlformats.org/markup-compatibility/2006">
                <mc:Choice xmlns:v="urn:schemas-microsoft-com:vml" Requires="v">
                  <p:oleObj name="公式" r:id="rId9" imgW="596880" imgH="393480" progId="Equation.3">
                    <p:embed/>
                  </p:oleObj>
                </mc:Choice>
                <mc:Fallback>
                  <p:oleObj name="公式" r:id="rId9" imgW="596880" imgH="393480" progId="Equation.3">
                    <p:embed/>
                    <p:pic>
                      <p:nvPicPr>
                        <p:cNvPr id="133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2420938"/>
                          <a:ext cx="1219200" cy="80486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右箭头 13"/>
            <p:cNvSpPr/>
            <p:nvPr/>
          </p:nvSpPr>
          <p:spPr>
            <a:xfrm>
              <a:off x="4284663" y="3860800"/>
              <a:ext cx="719137" cy="2159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sp>
          <p:nvSpPr>
            <p:cNvPr id="15" name="下箭头 14"/>
            <p:cNvSpPr/>
            <p:nvPr/>
          </p:nvSpPr>
          <p:spPr>
            <a:xfrm>
              <a:off x="4572000" y="3357563"/>
              <a:ext cx="144463" cy="431800"/>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pSp>
      <p:sp>
        <p:nvSpPr>
          <p:cNvPr id="13326" name="矩形 15"/>
          <p:cNvSpPr>
            <a:spLocks noChangeArrowheads="1"/>
          </p:cNvSpPr>
          <p:nvPr/>
        </p:nvSpPr>
        <p:spPr bwMode="auto">
          <a:xfrm>
            <a:off x="755650" y="5661025"/>
            <a:ext cx="4572000"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en-US" altLang="zh-CN" sz="2000" b="1" baseline="-25000" dirty="0">
                <a:solidFill>
                  <a:prstClr val="black"/>
                </a:solidFill>
                <a:latin typeface="Times New Roman" panose="02020603050405020304" pitchFamily="18" charset="0"/>
                <a:ea typeface="Adobe 楷体 Std R" pitchFamily="18" charset="-122"/>
                <a:cs typeface="Times New Roman" panose="02020603050405020304" pitchFamily="18" charset="0"/>
              </a:rPr>
              <a:t>0</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：体系中混合单体起始分子数；</a:t>
            </a:r>
          </a:p>
          <a:p>
            <a:pPr eaLnBrk="1" fontAlgn="base" hangingPunct="1">
              <a:lnSpc>
                <a:spcPct val="150000"/>
              </a:lnSpc>
              <a:spcBef>
                <a:spcPct val="0"/>
              </a:spcBef>
              <a:spcAft>
                <a:spcPct val="0"/>
              </a:spcAft>
            </a:pP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t </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时残留分子数。</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13323"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40241449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blinds(horizontal)">
                                      <p:cBhvr>
                                        <p:cTn id="12" dur="500"/>
                                        <p:tgtEl>
                                          <p:spTgt spid="133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326"/>
                                        </p:tgtEl>
                                        <p:attrNameLst>
                                          <p:attrName>style.visibility</p:attrName>
                                        </p:attrNameLst>
                                      </p:cBhvr>
                                      <p:to>
                                        <p:strVal val="visible"/>
                                      </p:to>
                                    </p:set>
                                    <p:animEffect transition="in" filter="blinds(horizontal)">
                                      <p:cBhvr>
                                        <p:cTn id="15" dur="500"/>
                                        <p:tgtEl>
                                          <p:spTgt spid="133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3316"/>
                                        </p:tgtEl>
                                        <p:attrNameLst>
                                          <p:attrName>style.visibility</p:attrName>
                                        </p:attrNameLst>
                                      </p:cBhvr>
                                      <p:to>
                                        <p:strVal val="visible"/>
                                      </p:to>
                                    </p:set>
                                    <p:animEffect transition="in" filter="blinds(horizontal)">
                                      <p:cBhvr>
                                        <p:cTn id="25" dur="500"/>
                                        <p:tgtEl>
                                          <p:spTgt spid="133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AD88825-96D3-4449-862A-127622B44951}"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26</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4343"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14338" name="Object 8"/>
          <p:cNvGraphicFramePr>
            <a:graphicFrameLocks noChangeAspect="1"/>
          </p:cNvGraphicFramePr>
          <p:nvPr/>
        </p:nvGraphicFramePr>
        <p:xfrm>
          <a:off x="1042988" y="1628775"/>
          <a:ext cx="1944687" cy="908050"/>
        </p:xfrm>
        <a:graphic>
          <a:graphicData uri="http://schemas.openxmlformats.org/presentationml/2006/ole">
            <mc:AlternateContent xmlns:mc="http://schemas.openxmlformats.org/markup-compatibility/2006">
              <mc:Choice xmlns:v="urn:schemas-microsoft-com:vml" Requires="v">
                <p:oleObj name="公式" r:id="rId2" imgW="952200" imgH="444240" progId="Equation.3">
                  <p:embed/>
                </p:oleObj>
              </mc:Choice>
              <mc:Fallback>
                <p:oleObj name="公式" r:id="rId2" imgW="952200" imgH="444240" progId="Equation.3">
                  <p:embed/>
                  <p:pic>
                    <p:nvPicPr>
                      <p:cNvPr id="1433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628775"/>
                        <a:ext cx="1944687"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4"/>
          <p:cNvGraphicFramePr>
            <a:graphicFrameLocks noChangeAspect="1"/>
          </p:cNvGraphicFramePr>
          <p:nvPr/>
        </p:nvGraphicFramePr>
        <p:xfrm>
          <a:off x="4356100" y="1628775"/>
          <a:ext cx="1684338" cy="881063"/>
        </p:xfrm>
        <a:graphic>
          <a:graphicData uri="http://schemas.openxmlformats.org/presentationml/2006/ole">
            <mc:AlternateContent xmlns:mc="http://schemas.openxmlformats.org/markup-compatibility/2006">
              <mc:Choice xmlns:v="urn:schemas-microsoft-com:vml" Requires="v">
                <p:oleObj name="公式" r:id="rId4" imgW="825480" imgH="431640" progId="Equation.3">
                  <p:embed/>
                </p:oleObj>
              </mc:Choice>
              <mc:Fallback>
                <p:oleObj name="公式" r:id="rId4" imgW="825480" imgH="431640" progId="Equation.3">
                  <p:embed/>
                  <p:pic>
                    <p:nvPicPr>
                      <p:cNvPr id="1433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628775"/>
                        <a:ext cx="1684338"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右箭头 5"/>
          <p:cNvSpPr/>
          <p:nvPr/>
        </p:nvSpPr>
        <p:spPr>
          <a:xfrm>
            <a:off x="3348038" y="1916113"/>
            <a:ext cx="719137" cy="217487"/>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pSp>
        <p:nvGrpSpPr>
          <p:cNvPr id="3" name="组合 12"/>
          <p:cNvGrpSpPr>
            <a:grpSpLocks/>
          </p:cNvGrpSpPr>
          <p:nvPr/>
        </p:nvGrpSpPr>
        <p:grpSpPr bwMode="auto">
          <a:xfrm>
            <a:off x="971550" y="3141663"/>
            <a:ext cx="2581275" cy="517525"/>
            <a:chOff x="971550" y="3141663"/>
            <a:chExt cx="2581275" cy="517525"/>
          </a:xfrm>
        </p:grpSpPr>
        <p:sp>
          <p:nvSpPr>
            <p:cNvPr id="14350" name="TextBox 6"/>
            <p:cNvSpPr txBox="1">
              <a:spLocks noChangeArrowheads="1"/>
            </p:cNvSpPr>
            <p:nvPr/>
          </p:nvSpPr>
          <p:spPr bwMode="auto">
            <a:xfrm>
              <a:off x="971550" y="321310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凝胶点时，</a:t>
              </a:r>
            </a:p>
          </p:txBody>
        </p:sp>
        <p:graphicFrame>
          <p:nvGraphicFramePr>
            <p:cNvPr id="14341" name="Object 5"/>
            <p:cNvGraphicFramePr>
              <a:graphicFrameLocks noChangeAspect="1"/>
            </p:cNvGraphicFramePr>
            <p:nvPr/>
          </p:nvGraphicFramePr>
          <p:xfrm>
            <a:off x="2411413" y="3141663"/>
            <a:ext cx="1141412" cy="517525"/>
          </p:xfrm>
          <a:graphic>
            <a:graphicData uri="http://schemas.openxmlformats.org/presentationml/2006/ole">
              <mc:AlternateContent xmlns:mc="http://schemas.openxmlformats.org/markup-compatibility/2006">
                <mc:Choice xmlns:v="urn:schemas-microsoft-com:vml" Requires="v">
                  <p:oleObj name="公式" r:id="rId6" imgW="558720" imgH="253800" progId="Equation.3">
                    <p:embed/>
                  </p:oleObj>
                </mc:Choice>
                <mc:Fallback>
                  <p:oleObj name="公式" r:id="rId6" imgW="558720" imgH="253800" progId="Equation.3">
                    <p:embed/>
                    <p:pic>
                      <p:nvPicPr>
                        <p:cNvPr id="143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3141663"/>
                          <a:ext cx="11414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组合 13"/>
          <p:cNvGrpSpPr>
            <a:grpSpLocks/>
          </p:cNvGrpSpPr>
          <p:nvPr/>
        </p:nvGrpSpPr>
        <p:grpSpPr bwMode="auto">
          <a:xfrm>
            <a:off x="3851275" y="2852738"/>
            <a:ext cx="2160588" cy="1031875"/>
            <a:chOff x="3851275" y="2852738"/>
            <a:chExt cx="2160588" cy="1031875"/>
          </a:xfrm>
        </p:grpSpPr>
        <p:graphicFrame>
          <p:nvGraphicFramePr>
            <p:cNvPr id="14340" name="Object 6"/>
            <p:cNvGraphicFramePr>
              <a:graphicFrameLocks noChangeAspect="1"/>
            </p:cNvGraphicFramePr>
            <p:nvPr/>
          </p:nvGraphicFramePr>
          <p:xfrm>
            <a:off x="4859338" y="2852738"/>
            <a:ext cx="1152525" cy="1031875"/>
          </p:xfrm>
          <a:graphic>
            <a:graphicData uri="http://schemas.openxmlformats.org/presentationml/2006/ole">
              <mc:AlternateContent xmlns:mc="http://schemas.openxmlformats.org/markup-compatibility/2006">
                <mc:Choice xmlns:v="urn:schemas-microsoft-com:vml" Requires="v">
                  <p:oleObj name="公式" r:id="rId8" imgW="482400" imgH="431640" progId="Equation.3">
                    <p:embed/>
                  </p:oleObj>
                </mc:Choice>
                <mc:Fallback>
                  <p:oleObj name="公式" r:id="rId8" imgW="482400" imgH="431640" progId="Equation.3">
                    <p:embed/>
                    <p:pic>
                      <p:nvPicPr>
                        <p:cNvPr id="1434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9338" y="2852738"/>
                          <a:ext cx="1152525" cy="1031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右箭头 9"/>
            <p:cNvSpPr/>
            <p:nvPr/>
          </p:nvSpPr>
          <p:spPr>
            <a:xfrm>
              <a:off x="3851275" y="3284538"/>
              <a:ext cx="720725" cy="2159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pSp>
      <p:sp>
        <p:nvSpPr>
          <p:cNvPr id="14347" name="矩形 10"/>
          <p:cNvSpPr>
            <a:spLocks noChangeArrowheads="1"/>
          </p:cNvSpPr>
          <p:nvPr/>
        </p:nvSpPr>
        <p:spPr bwMode="auto">
          <a:xfrm>
            <a:off x="1042988" y="4797425"/>
            <a:ext cx="7273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Carothers</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方程联系了凝胶点与平均官能度的关系。</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14348" name="矩形 11"/>
          <p:cNvSpPr>
            <a:spLocks noChangeArrowheads="1"/>
          </p:cNvSpPr>
          <p:nvPr/>
        </p:nvSpPr>
        <p:spPr bwMode="auto">
          <a:xfrm>
            <a:off x="6227763" y="3213100"/>
            <a:ext cx="2515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srgbClr val="0000FF"/>
                </a:solidFill>
                <a:latin typeface="Times New Roman" panose="02020603050405020304" pitchFamily="18" charset="0"/>
                <a:ea typeface="Adobe 楷体 Std R" pitchFamily="18" charset="-122"/>
                <a:cs typeface="Times New Roman" panose="02020603050405020304" pitchFamily="18" charset="0"/>
              </a:rPr>
              <a:t>Carothers equation</a:t>
            </a:r>
            <a:endPar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4114304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blinds(horizontal)">
                                      <p:cBhvr>
                                        <p:cTn id="10" dur="500"/>
                                        <p:tgtEl>
                                          <p:spTgt spid="1433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348"/>
                                        </p:tgtEl>
                                        <p:attrNameLst>
                                          <p:attrName>style.visibility</p:attrName>
                                        </p:attrNameLst>
                                      </p:cBhvr>
                                      <p:to>
                                        <p:strVal val="visible"/>
                                      </p:to>
                                    </p:set>
                                    <p:animEffect transition="in" filter="blinds(horizontal)">
                                      <p:cBhvr>
                                        <p:cTn id="25" dur="500"/>
                                        <p:tgtEl>
                                          <p:spTgt spid="143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347"/>
                                        </p:tgtEl>
                                        <p:attrNameLst>
                                          <p:attrName>style.visibility</p:attrName>
                                        </p:attrNameLst>
                                      </p:cBhvr>
                                      <p:to>
                                        <p:strVal val="visible"/>
                                      </p:to>
                                    </p:set>
                                    <p:animEffect transition="in" filter="blinds(horizontal)">
                                      <p:cBhvr>
                                        <p:cTn id="30" dur="500"/>
                                        <p:tgtEl>
                                          <p:spTgt spid="1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347" grpId="0"/>
      <p:bldP spid="143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71241E-6CC6-4B36-9C7C-EFBD3EBB3010}"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27</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3" name="Rectangle 2"/>
          <p:cNvSpPr txBox="1">
            <a:spLocks noChangeArrowheads="1"/>
          </p:cNvSpPr>
          <p:nvPr/>
        </p:nvSpPr>
        <p:spPr>
          <a:xfrm>
            <a:off x="684213" y="1341438"/>
            <a:ext cx="1800225" cy="647700"/>
          </a:xfrm>
          <a:prstGeom prst="rect">
            <a:avLst/>
          </a:prstGeom>
        </p:spPr>
        <p:txBody>
          <a:bodyPr/>
          <a:lstStyle/>
          <a:p>
            <a:pPr fontAlgn="base">
              <a:spcBef>
                <a:spcPct val="0"/>
              </a:spcBef>
              <a:spcAft>
                <a:spcPct val="0"/>
              </a:spcAft>
              <a:defRPr/>
            </a:pPr>
            <a:r>
              <a:rPr lang="en-US" altLang="zh-CN" sz="3200" b="1" dirty="0">
                <a:solidFill>
                  <a:srgbClr val="CC0000"/>
                </a:solidFill>
                <a:latin typeface="Times New Roman" panose="02020603050405020304" pitchFamily="18" charset="0"/>
                <a:ea typeface="Adobe 楷体 Std R" pitchFamily="18" charset="-122"/>
                <a:cs typeface="Times New Roman" panose="02020603050405020304" pitchFamily="18" charset="0"/>
              </a:rPr>
              <a:t>Example</a:t>
            </a:r>
            <a:endParaRPr lang="en-US" altLang="zh-CN" sz="3200" dirty="0">
              <a:solidFill>
                <a:srgbClr val="CC0000"/>
              </a:solidFill>
              <a:latin typeface="Times New Roman" panose="02020603050405020304" pitchFamily="18" charset="0"/>
              <a:ea typeface="Adobe 楷体 Std R" pitchFamily="18" charset="-122"/>
              <a:cs typeface="Times New Roman" panose="02020603050405020304" pitchFamily="18" charset="0"/>
            </a:endParaRPr>
          </a:p>
        </p:txBody>
      </p:sp>
      <p:sp>
        <p:nvSpPr>
          <p:cNvPr id="4" name="Rectangle 3"/>
          <p:cNvSpPr txBox="1">
            <a:spLocks noChangeArrowheads="1"/>
          </p:cNvSpPr>
          <p:nvPr/>
        </p:nvSpPr>
        <p:spPr>
          <a:xfrm>
            <a:off x="611188" y="1916113"/>
            <a:ext cx="8064500" cy="1584325"/>
          </a:xfrm>
          <a:prstGeom prst="rect">
            <a:avLst/>
          </a:prstGeom>
        </p:spPr>
        <p:txBody>
          <a:bodyPr/>
          <a:lstStyle/>
          <a:p>
            <a:pPr marL="342900" indent="-342900" fontAlgn="base">
              <a:lnSpc>
                <a:spcPct val="120000"/>
              </a:lnSpc>
              <a:spcBef>
                <a:spcPct val="20000"/>
              </a:spcBef>
              <a:spcAft>
                <a:spcPct val="0"/>
              </a:spcAft>
              <a:buFont typeface="Arial" pitchFamily="34" charset="0"/>
              <a:buChar char="•"/>
              <a:defRPr/>
            </a:pPr>
            <a:r>
              <a:rPr lang="en-US" altLang="he-IL"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mol glycerol</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（甘油）</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A, f = 3</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）and </a:t>
            </a:r>
            <a:r>
              <a:rPr lang="en-US" altLang="he-IL"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mol </a:t>
            </a:r>
            <a:r>
              <a:rPr lang="en-US" altLang="zh-CN" sz="2000" b="1" dirty="0" err="1">
                <a:solidFill>
                  <a:prstClr val="black"/>
                </a:solidFill>
                <a:latin typeface="Times New Roman" panose="02020603050405020304" pitchFamily="18" charset="0"/>
                <a:ea typeface="Adobe 楷体 Std R" pitchFamily="18" charset="-122"/>
                <a:cs typeface="Times New Roman" panose="02020603050405020304" pitchFamily="18" charset="0"/>
              </a:rPr>
              <a:t>phthalic</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 anhydride</a:t>
            </a:r>
            <a:r>
              <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（邻苯二甲酸酐）</a:t>
            </a:r>
            <a:r>
              <a:rPr lang="zh-CN" altLang="he-IL"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B, f = 2</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b="1" dirty="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marL="342900" indent="-342900" fontAlgn="base">
              <a:lnSpc>
                <a:spcPct val="120000"/>
              </a:lnSpc>
              <a:spcBef>
                <a:spcPct val="20000"/>
              </a:spcBef>
              <a:spcAft>
                <a:spcPct val="0"/>
              </a:spcAft>
              <a:buFont typeface="Arial" pitchFamily="34" charset="0"/>
              <a:buChar char="•"/>
              <a:defRPr/>
            </a:pP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Totally, there are 6 A groups and 6 B groups. A and B are present in </a:t>
            </a:r>
            <a:r>
              <a:rPr lang="en-US" altLang="zh-CN" sz="2000" b="1" dirty="0">
                <a:solidFill>
                  <a:srgbClr val="FF00FF"/>
                </a:solidFill>
                <a:latin typeface="Times New Roman" panose="02020603050405020304" pitchFamily="18" charset="0"/>
                <a:ea typeface="Adobe 楷体 Std R" pitchFamily="18" charset="-122"/>
                <a:cs typeface="Times New Roman" panose="02020603050405020304" pitchFamily="18" charset="0"/>
              </a:rPr>
              <a:t>equivalent amounts</a:t>
            </a:r>
            <a:r>
              <a:rPr lang="en-US" altLang="zh-CN" sz="20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15362" name="Object 8"/>
          <p:cNvGraphicFramePr>
            <a:graphicFrameLocks noChangeAspect="1"/>
          </p:cNvGraphicFramePr>
          <p:nvPr/>
        </p:nvGraphicFramePr>
        <p:xfrm>
          <a:off x="5508625" y="3644900"/>
          <a:ext cx="2962275" cy="1079500"/>
        </p:xfrm>
        <a:graphic>
          <a:graphicData uri="http://schemas.openxmlformats.org/presentationml/2006/ole">
            <mc:AlternateContent xmlns:mc="http://schemas.openxmlformats.org/markup-compatibility/2006">
              <mc:Choice xmlns:v="urn:schemas-microsoft-com:vml" Requires="v">
                <p:oleObj name="Equation" r:id="rId2" imgW="1079280" imgH="393480" progId="Equation.3">
                  <p:embed/>
                </p:oleObj>
              </mc:Choice>
              <mc:Fallback>
                <p:oleObj name="Equation" r:id="rId2" imgW="1079280" imgH="393480" progId="Equation.3">
                  <p:embed/>
                  <p:pic>
                    <p:nvPicPr>
                      <p:cNvPr id="15362"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644900"/>
                        <a:ext cx="296227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8" name="组合 7"/>
          <p:cNvGrpSpPr>
            <a:grpSpLocks/>
          </p:cNvGrpSpPr>
          <p:nvPr/>
        </p:nvGrpSpPr>
        <p:grpSpPr bwMode="auto">
          <a:xfrm>
            <a:off x="971550" y="3716338"/>
            <a:ext cx="7391400" cy="796925"/>
            <a:chOff x="971600" y="3789040"/>
            <a:chExt cx="7391400" cy="796925"/>
          </a:xfrm>
        </p:grpSpPr>
        <p:sp>
          <p:nvSpPr>
            <p:cNvPr id="15371" name="Rectangle 5"/>
            <p:cNvSpPr>
              <a:spLocks noChangeArrowheads="1"/>
            </p:cNvSpPr>
            <p:nvPr/>
          </p:nvSpPr>
          <p:spPr bwMode="auto">
            <a:xfrm>
              <a:off x="971600" y="3933056"/>
              <a:ext cx="7391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srgbClr val="0000FF"/>
                  </a:solidFill>
                  <a:latin typeface="Times New Roman" panose="02020603050405020304" pitchFamily="18" charset="0"/>
                  <a:ea typeface="Adobe 楷体 Std R" pitchFamily="18" charset="-122"/>
                  <a:cs typeface="Times New Roman" panose="02020603050405020304" pitchFamily="18" charset="0"/>
                </a:rPr>
                <a:t>The average functionality (      ) is:</a:t>
              </a:r>
              <a:endParaRPr kumimoji="1" lang="en-US" altLang="zh-CN" sz="2400" i="1">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15364" name="Object 9"/>
            <p:cNvGraphicFramePr>
              <a:graphicFrameLocks noChangeAspect="1"/>
            </p:cNvGraphicFramePr>
            <p:nvPr/>
          </p:nvGraphicFramePr>
          <p:xfrm>
            <a:off x="4283968" y="3789040"/>
            <a:ext cx="503238" cy="796925"/>
          </p:xfrm>
          <a:graphic>
            <a:graphicData uri="http://schemas.openxmlformats.org/presentationml/2006/ole">
              <mc:AlternateContent xmlns:mc="http://schemas.openxmlformats.org/markup-compatibility/2006">
                <mc:Choice xmlns:v="urn:schemas-microsoft-com:vml" Requires="v">
                  <p:oleObj name="Equation" r:id="rId4" imgW="152280" imgH="241200" progId="Equation.3">
                    <p:embed/>
                  </p:oleObj>
                </mc:Choice>
                <mc:Fallback>
                  <p:oleObj name="Equation" r:id="rId4" imgW="152280" imgH="241200" progId="Equation.3">
                    <p:embed/>
                    <p:pic>
                      <p:nvPicPr>
                        <p:cNvPr id="15364"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789040"/>
                          <a:ext cx="503238"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363" name="Object 5"/>
          <p:cNvGraphicFramePr>
            <a:graphicFrameLocks noChangeAspect="1"/>
          </p:cNvGraphicFramePr>
          <p:nvPr/>
        </p:nvGraphicFramePr>
        <p:xfrm>
          <a:off x="2987675" y="4797425"/>
          <a:ext cx="2516188" cy="941388"/>
        </p:xfrm>
        <a:graphic>
          <a:graphicData uri="http://schemas.openxmlformats.org/presentationml/2006/ole">
            <mc:AlternateContent xmlns:mc="http://schemas.openxmlformats.org/markup-compatibility/2006">
              <mc:Choice xmlns:v="urn:schemas-microsoft-com:vml" Requires="v">
                <p:oleObj name="公式" r:id="rId6" imgW="1054080" imgH="393480" progId="Equation.3">
                  <p:embed/>
                </p:oleObj>
              </mc:Choice>
              <mc:Fallback>
                <p:oleObj name="公式" r:id="rId6" imgW="1054080" imgH="393480" progId="Equation.3">
                  <p:embed/>
                  <p:pic>
                    <p:nvPicPr>
                      <p:cNvPr id="1536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4797425"/>
                        <a:ext cx="2516188" cy="941388"/>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9" name="矩形 10"/>
          <p:cNvSpPr>
            <a:spLocks noChangeArrowheads="1"/>
          </p:cNvSpPr>
          <p:nvPr/>
        </p:nvSpPr>
        <p:spPr bwMode="auto">
          <a:xfrm>
            <a:off x="1331913" y="5876925"/>
            <a:ext cx="50593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dirty="0">
                <a:solidFill>
                  <a:prstClr val="black"/>
                </a:solidFill>
                <a:latin typeface="Times New Roman" panose="02020603050405020304" pitchFamily="18" charset="0"/>
                <a:ea typeface="Adobe 楷体 Std R" pitchFamily="18" charset="-122"/>
                <a:cs typeface="Times New Roman" panose="02020603050405020304" pitchFamily="18" charset="0"/>
              </a:rPr>
              <a:t>The experimental verified P</a:t>
            </a:r>
            <a:r>
              <a:rPr lang="en-US" altLang="zh-CN" sz="2000" baseline="-25000" dirty="0">
                <a:solidFill>
                  <a:prstClr val="black"/>
                </a:solidFill>
                <a:latin typeface="Times New Roman" panose="02020603050405020304" pitchFamily="18" charset="0"/>
                <a:ea typeface="Adobe 楷体 Std R" pitchFamily="18" charset="-122"/>
                <a:cs typeface="Times New Roman" panose="02020603050405020304" pitchFamily="18" charset="0"/>
              </a:rPr>
              <a:t>C</a:t>
            </a:r>
            <a:r>
              <a:rPr lang="en-US" altLang="zh-CN" sz="2000" dirty="0">
                <a:solidFill>
                  <a:prstClr val="black"/>
                </a:solidFill>
                <a:latin typeface="Times New Roman" panose="02020603050405020304" pitchFamily="18" charset="0"/>
                <a:ea typeface="Adobe 楷体 Std R" pitchFamily="18" charset="-122"/>
                <a:cs typeface="Times New Roman" panose="02020603050405020304" pitchFamily="18" charset="0"/>
              </a:rPr>
              <a:t> &lt; 0.833, </a:t>
            </a:r>
            <a:r>
              <a:rPr lang="en-US" altLang="zh-CN" sz="2800" b="1" dirty="0">
                <a:solidFill>
                  <a:srgbClr val="C00000"/>
                </a:solidFill>
                <a:latin typeface="Times New Roman" panose="02020603050405020304" pitchFamily="18" charset="0"/>
                <a:ea typeface="Adobe 楷体 Std R" pitchFamily="18" charset="-122"/>
                <a:cs typeface="Times New Roman" panose="02020603050405020304" pitchFamily="18" charset="0"/>
              </a:rPr>
              <a:t>Why?</a:t>
            </a:r>
          </a:p>
        </p:txBody>
      </p:sp>
      <p:sp>
        <p:nvSpPr>
          <p:cNvPr id="15370"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42088876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369"/>
                                        </p:tgtEl>
                                        <p:attrNameLst>
                                          <p:attrName>style.visibility</p:attrName>
                                        </p:attrNameLst>
                                      </p:cBhvr>
                                      <p:to>
                                        <p:strVal val="visible"/>
                                      </p:to>
                                    </p:set>
                                    <p:animEffect transition="in" filter="randombar(horizontal)">
                                      <p:cBhvr>
                                        <p:cTn id="17"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53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9B88E5F-1321-4168-AEA1-AB58F0AF7FCC}"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28</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6390" name="矩形 6"/>
          <p:cNvSpPr>
            <a:spLocks noChangeArrowheads="1"/>
          </p:cNvSpPr>
          <p:nvPr/>
        </p:nvSpPr>
        <p:spPr bwMode="auto">
          <a:xfrm>
            <a:off x="827088" y="141287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buFontTx/>
              <a:buBlip>
                <a:blip r:embed="rId3"/>
              </a:buBlip>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rPr>
              <a:t>两基团数不相等</a:t>
            </a:r>
          </a:p>
        </p:txBody>
      </p:sp>
      <p:sp>
        <p:nvSpPr>
          <p:cNvPr id="16391" name="矩形 3"/>
          <p:cNvSpPr>
            <a:spLocks noChangeArrowheads="1"/>
          </p:cNvSpPr>
          <p:nvPr/>
        </p:nvSpPr>
        <p:spPr bwMode="auto">
          <a:xfrm>
            <a:off x="900113" y="1989138"/>
            <a:ext cx="7704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平均官能度：</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非过量组份的基团数的两倍除以体系中分子总数</a:t>
            </a:r>
          </a:p>
        </p:txBody>
      </p:sp>
      <p:sp>
        <p:nvSpPr>
          <p:cNvPr id="16392" name="矩形 4"/>
          <p:cNvSpPr>
            <a:spLocks noChangeArrowheads="1"/>
          </p:cNvSpPr>
          <p:nvPr/>
        </p:nvSpPr>
        <p:spPr bwMode="auto">
          <a:xfrm>
            <a:off x="971550" y="2565400"/>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I)  A</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B</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二组分体系：</a:t>
            </a:r>
          </a:p>
        </p:txBody>
      </p:sp>
      <p:grpSp>
        <p:nvGrpSpPr>
          <p:cNvPr id="16393" name="组合 10"/>
          <p:cNvGrpSpPr>
            <a:grpSpLocks/>
          </p:cNvGrpSpPr>
          <p:nvPr/>
        </p:nvGrpSpPr>
        <p:grpSpPr bwMode="auto">
          <a:xfrm>
            <a:off x="1042988" y="3141663"/>
            <a:ext cx="1800225" cy="796925"/>
            <a:chOff x="1043608" y="3140968"/>
            <a:chExt cx="1799382" cy="796925"/>
          </a:xfrm>
        </p:grpSpPr>
        <p:sp>
          <p:nvSpPr>
            <p:cNvPr id="16397" name="TextBox 7"/>
            <p:cNvSpPr txBox="1">
              <a:spLocks noChangeArrowheads="1"/>
            </p:cNvSpPr>
            <p:nvPr/>
          </p:nvSpPr>
          <p:spPr bwMode="auto">
            <a:xfrm>
              <a:off x="1043608" y="3212976"/>
              <a:ext cx="1080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en-US" altLang="zh-CN" sz="2400" baseline="-25000">
                  <a:solidFill>
                    <a:prstClr val="black"/>
                  </a:solidFill>
                  <a:latin typeface="Times New Roman" panose="02020603050405020304" pitchFamily="18" charset="0"/>
                  <a:ea typeface="Adobe 楷体 Std R" pitchFamily="18" charset="-122"/>
                  <a:cs typeface="Times New Roman" panose="02020603050405020304" pitchFamily="18" charset="0"/>
                </a:rPr>
                <a:t>A</a:t>
              </a: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 ≠ n</a:t>
              </a:r>
              <a:r>
                <a:rPr lang="en-US" altLang="zh-CN" sz="2400" baseline="-25000">
                  <a:solidFill>
                    <a:prstClr val="black"/>
                  </a:solidFill>
                  <a:latin typeface="Times New Roman" panose="02020603050405020304" pitchFamily="18" charset="0"/>
                  <a:ea typeface="Adobe 楷体 Std R" pitchFamily="18" charset="-122"/>
                  <a:cs typeface="Times New Roman" panose="02020603050405020304" pitchFamily="18" charset="0"/>
                </a:rPr>
                <a:t>B</a:t>
              </a:r>
              <a:r>
                <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rPr>
                <a:t>，</a:t>
              </a:r>
            </a:p>
          </p:txBody>
        </p:sp>
        <p:graphicFrame>
          <p:nvGraphicFramePr>
            <p:cNvPr id="16388" name="Object 9"/>
            <p:cNvGraphicFramePr>
              <a:graphicFrameLocks noChangeAspect="1"/>
            </p:cNvGraphicFramePr>
            <p:nvPr/>
          </p:nvGraphicFramePr>
          <p:xfrm>
            <a:off x="2339752" y="3140968"/>
            <a:ext cx="503238" cy="796925"/>
          </p:xfrm>
          <a:graphic>
            <a:graphicData uri="http://schemas.openxmlformats.org/presentationml/2006/ole">
              <mc:AlternateContent xmlns:mc="http://schemas.openxmlformats.org/markup-compatibility/2006">
                <mc:Choice xmlns:v="urn:schemas-microsoft-com:vml" Requires="v">
                  <p:oleObj name="Equation" r:id="rId4" imgW="152280" imgH="241200" progId="Equation.3">
                    <p:embed/>
                  </p:oleObj>
                </mc:Choice>
                <mc:Fallback>
                  <p:oleObj name="Equation" r:id="rId4" imgW="152280" imgH="241200" progId="Equation.3">
                    <p:embed/>
                    <p:pic>
                      <p:nvPicPr>
                        <p:cNvPr id="1638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3140968"/>
                          <a:ext cx="503238"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94" name="TextBox 9"/>
          <p:cNvSpPr txBox="1">
            <a:spLocks noChangeArrowheads="1"/>
          </p:cNvSpPr>
          <p:nvPr/>
        </p:nvSpPr>
        <p:spPr bwMode="auto">
          <a:xfrm>
            <a:off x="3203575" y="3068638"/>
            <a:ext cx="51133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定义为</a:t>
            </a:r>
            <a:r>
              <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rPr>
              <a:t>量少</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的功能团总数乘以</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再除以全部的单体分子总数，假设</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en-US" altLang="zh-CN" sz="2000" baseline="-25000">
                <a:solidFill>
                  <a:prstClr val="black"/>
                </a:solidFill>
                <a:latin typeface="Times New Roman" panose="02020603050405020304" pitchFamily="18" charset="0"/>
                <a:ea typeface="Adobe 楷体 Std R" pitchFamily="18" charset="-122"/>
                <a:cs typeface="Times New Roman" panose="02020603050405020304" pitchFamily="18" charset="0"/>
              </a:rPr>
              <a:t>A</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 &lt; n</a:t>
            </a:r>
            <a:r>
              <a:rPr lang="en-US" altLang="zh-CN" sz="2000" baseline="-25000">
                <a:solidFill>
                  <a:prstClr val="black"/>
                </a:solidFill>
                <a:latin typeface="Times New Roman" panose="02020603050405020304" pitchFamily="18" charset="0"/>
                <a:ea typeface="Adobe 楷体 Std R" pitchFamily="18" charset="-122"/>
                <a:cs typeface="Times New Roman" panose="02020603050405020304" pitchFamily="18" charset="0"/>
              </a:rPr>
              <a:t>B</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，则</a:t>
            </a:r>
          </a:p>
        </p:txBody>
      </p:sp>
      <p:graphicFrame>
        <p:nvGraphicFramePr>
          <p:cNvPr id="16386" name="Object 4"/>
          <p:cNvGraphicFramePr>
            <a:graphicFrameLocks noChangeAspect="1"/>
          </p:cNvGraphicFramePr>
          <p:nvPr/>
        </p:nvGraphicFramePr>
        <p:xfrm>
          <a:off x="971550" y="4508500"/>
          <a:ext cx="1871663" cy="936625"/>
        </p:xfrm>
        <a:graphic>
          <a:graphicData uri="http://schemas.openxmlformats.org/presentationml/2006/ole">
            <mc:AlternateContent xmlns:mc="http://schemas.openxmlformats.org/markup-compatibility/2006">
              <mc:Choice xmlns:v="urn:schemas-microsoft-com:vml" Requires="v">
                <p:oleObj name="公式" r:id="rId6" imgW="863280" imgH="431640" progId="Equation.3">
                  <p:embed/>
                </p:oleObj>
              </mc:Choice>
              <mc:Fallback>
                <p:oleObj name="公式" r:id="rId6" imgW="863280" imgH="431640" progId="Equation.3">
                  <p:embed/>
                  <p:pic>
                    <p:nvPicPr>
                      <p:cNvPr id="1638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4508500"/>
                        <a:ext cx="1871663"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右箭头 12"/>
          <p:cNvSpPr/>
          <p:nvPr/>
        </p:nvSpPr>
        <p:spPr>
          <a:xfrm>
            <a:off x="3059113" y="4868863"/>
            <a:ext cx="720725" cy="2159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16387" name="Object 5"/>
          <p:cNvGraphicFramePr>
            <a:graphicFrameLocks noChangeAspect="1"/>
          </p:cNvGraphicFramePr>
          <p:nvPr/>
        </p:nvGraphicFramePr>
        <p:xfrm>
          <a:off x="4211638" y="4508500"/>
          <a:ext cx="1152525" cy="1031875"/>
        </p:xfrm>
        <a:graphic>
          <a:graphicData uri="http://schemas.openxmlformats.org/presentationml/2006/ole">
            <mc:AlternateContent xmlns:mc="http://schemas.openxmlformats.org/markup-compatibility/2006">
              <mc:Choice xmlns:v="urn:schemas-microsoft-com:vml" Requires="v">
                <p:oleObj name="公式" r:id="rId8" imgW="482400" imgH="431640" progId="Equation.3">
                  <p:embed/>
                </p:oleObj>
              </mc:Choice>
              <mc:Fallback>
                <p:oleObj name="公式" r:id="rId8" imgW="482400" imgH="431640" progId="Equation.3">
                  <p:embed/>
                  <p:pic>
                    <p:nvPicPr>
                      <p:cNvPr id="1638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638" y="4508500"/>
                        <a:ext cx="1152525" cy="1031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1891946479"/>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1201FB3-7BD8-419F-902F-8776F780EC9F}"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29</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7413" name="矩形 2"/>
          <p:cNvSpPr>
            <a:spLocks noChangeArrowheads="1"/>
          </p:cNvSpPr>
          <p:nvPr/>
        </p:nvSpPr>
        <p:spPr bwMode="auto">
          <a:xfrm>
            <a:off x="900113" y="1341438"/>
            <a:ext cx="7704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两种以上单体非等基团数时的平均官能度也可作类似计算：</a:t>
            </a:r>
          </a:p>
        </p:txBody>
      </p:sp>
      <p:sp>
        <p:nvSpPr>
          <p:cNvPr id="17414" name="矩形 3"/>
          <p:cNvSpPr>
            <a:spLocks noChangeArrowheads="1"/>
          </p:cNvSpPr>
          <p:nvPr/>
        </p:nvSpPr>
        <p:spPr bwMode="auto">
          <a:xfrm>
            <a:off x="971550" y="184467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A</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B</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C</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三组分体系：</a:t>
            </a:r>
          </a:p>
        </p:txBody>
      </p:sp>
      <p:graphicFrame>
        <p:nvGraphicFramePr>
          <p:cNvPr id="17410" name="Object 2"/>
          <p:cNvGraphicFramePr>
            <a:graphicFrameLocks noChangeAspect="1"/>
          </p:cNvGraphicFramePr>
          <p:nvPr/>
        </p:nvGraphicFramePr>
        <p:xfrm>
          <a:off x="1119188" y="2624138"/>
          <a:ext cx="2944812" cy="963612"/>
        </p:xfrm>
        <a:graphic>
          <a:graphicData uri="http://schemas.openxmlformats.org/presentationml/2006/ole">
            <mc:AlternateContent xmlns:mc="http://schemas.openxmlformats.org/markup-compatibility/2006">
              <mc:Choice xmlns:v="urn:schemas-microsoft-com:vml" Requires="v">
                <p:oleObj name="公式" r:id="rId2" imgW="1358640" imgH="444240" progId="Equation.3">
                  <p:embed/>
                </p:oleObj>
              </mc:Choice>
              <mc:Fallback>
                <p:oleObj name="公式" r:id="rId2" imgW="1358640" imgH="444240" progId="Equation.3">
                  <p:embed/>
                  <p:pic>
                    <p:nvPicPr>
                      <p:cNvPr id="17410" name="Object 2"/>
                      <p:cNvPicPr>
                        <a:picLocks noChangeAspect="1" noChangeArrowheads="1"/>
                      </p:cNvPicPr>
                      <p:nvPr/>
                    </p:nvPicPr>
                    <p:blipFill>
                      <a:blip r:embed="rId3"/>
                      <a:srcRect/>
                      <a:stretch>
                        <a:fillRect/>
                      </a:stretch>
                    </p:blipFill>
                    <p:spPr bwMode="auto">
                      <a:xfrm>
                        <a:off x="1119188" y="2624138"/>
                        <a:ext cx="2944812" cy="96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右箭头 5"/>
          <p:cNvSpPr/>
          <p:nvPr/>
        </p:nvSpPr>
        <p:spPr>
          <a:xfrm>
            <a:off x="4392613" y="2925763"/>
            <a:ext cx="719137" cy="2159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17411" name="Object 3"/>
          <p:cNvGraphicFramePr>
            <a:graphicFrameLocks noChangeAspect="1"/>
          </p:cNvGraphicFramePr>
          <p:nvPr/>
        </p:nvGraphicFramePr>
        <p:xfrm>
          <a:off x="5545138" y="2565400"/>
          <a:ext cx="1152525" cy="1031875"/>
        </p:xfrm>
        <a:graphic>
          <a:graphicData uri="http://schemas.openxmlformats.org/presentationml/2006/ole">
            <mc:AlternateContent xmlns:mc="http://schemas.openxmlformats.org/markup-compatibility/2006">
              <mc:Choice xmlns:v="urn:schemas-microsoft-com:vml" Requires="v">
                <p:oleObj name="公式" r:id="rId4" imgW="482400" imgH="431640" progId="Equation.3">
                  <p:embed/>
                </p:oleObj>
              </mc:Choice>
              <mc:Fallback>
                <p:oleObj name="公式" r:id="rId4" imgW="482400" imgH="431640" progId="Equation.3">
                  <p:embed/>
                  <p:pic>
                    <p:nvPicPr>
                      <p:cNvPr id="174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138" y="2565400"/>
                        <a:ext cx="1152525" cy="1031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076700"/>
            <a:ext cx="63722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1867417874"/>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A53C9EC-BF45-4D0A-9F79-757752E7BFFA}" type="slidenum">
              <a:rPr lang="zh-CN" altLang="en-US"/>
              <a:pPr>
                <a:defRPr/>
              </a:pPr>
              <a:t>3</a:t>
            </a:fld>
            <a:endParaRPr lang="zh-CN" altLang="en-US"/>
          </a:p>
        </p:txBody>
      </p:sp>
      <p:sp>
        <p:nvSpPr>
          <p:cNvPr id="126978" name="Rectangle 5"/>
          <p:cNvSpPr>
            <a:spLocks noChangeArrowheads="1"/>
          </p:cNvSpPr>
          <p:nvPr/>
        </p:nvSpPr>
        <p:spPr bwMode="auto">
          <a:xfrm>
            <a:off x="539750" y="1303338"/>
            <a:ext cx="8353425" cy="523875"/>
          </a:xfrm>
          <a:prstGeom prst="rect">
            <a:avLst/>
          </a:prstGeom>
          <a:noFill/>
          <a:ln w="9525">
            <a:noFill/>
            <a:miter lim="800000"/>
            <a:headEnd/>
            <a:tailEnd/>
          </a:ln>
        </p:spPr>
        <p:txBody>
          <a:bodyPr>
            <a:spAutoFit/>
          </a:bodyPr>
          <a:lstStyle/>
          <a:p>
            <a:r>
              <a:rPr lang="en-US" altLang="zh-CN" sz="2800" b="1">
                <a:solidFill>
                  <a:srgbClr val="CC3300"/>
                </a:solidFill>
                <a:latin typeface="Adobe 楷体 Std R"/>
                <a:ea typeface="Adobe 楷体 Std R"/>
                <a:cs typeface="Adobe 楷体 Std R"/>
              </a:rPr>
              <a:t>2.4 </a:t>
            </a:r>
            <a:r>
              <a:rPr lang="zh-CN" altLang="en-US" sz="2800" b="1">
                <a:solidFill>
                  <a:srgbClr val="CC3300"/>
                </a:solidFill>
                <a:latin typeface="Adobe 楷体 Std R"/>
                <a:ea typeface="Adobe 楷体 Std R"/>
                <a:cs typeface="Adobe 楷体 Std R"/>
              </a:rPr>
              <a:t>线形缩聚动力学</a:t>
            </a:r>
          </a:p>
        </p:txBody>
      </p:sp>
      <p:sp>
        <p:nvSpPr>
          <p:cNvPr id="126979" name="矩形 10"/>
          <p:cNvSpPr>
            <a:spLocks noChangeArrowheads="1"/>
          </p:cNvSpPr>
          <p:nvPr/>
        </p:nvSpPr>
        <p:spPr bwMode="auto">
          <a:xfrm>
            <a:off x="1027113" y="504825"/>
            <a:ext cx="7229475" cy="646113"/>
          </a:xfrm>
          <a:prstGeom prst="rect">
            <a:avLst/>
          </a:prstGeom>
          <a:noFill/>
          <a:ln w="9525">
            <a:noFill/>
            <a:miter lim="800000"/>
            <a:headEnd/>
            <a:tailEnd/>
          </a:ln>
        </p:spPr>
        <p:txBody>
          <a:bodyPr wrap="none">
            <a:spAutoFit/>
          </a:bodyPr>
          <a:lstStyle/>
          <a:p>
            <a:r>
              <a:rPr lang="en-US" altLang="zh-CN" sz="3600" b="1">
                <a:solidFill>
                  <a:srgbClr val="0000CC"/>
                </a:solidFill>
                <a:latin typeface="Times New Roman" pitchFamily="18" charset="0"/>
                <a:ea typeface="楷体_GB2312" pitchFamily="49" charset="-122"/>
                <a:cs typeface="Times New Roman" pitchFamily="18" charset="0"/>
              </a:rPr>
              <a:t>Chapter 2. Stepwise Polymerization</a:t>
            </a:r>
          </a:p>
        </p:txBody>
      </p:sp>
      <p:sp>
        <p:nvSpPr>
          <p:cNvPr id="126980" name="Rectangle 3"/>
          <p:cNvSpPr txBox="1">
            <a:spLocks noChangeArrowheads="1"/>
          </p:cNvSpPr>
          <p:nvPr/>
        </p:nvSpPr>
        <p:spPr bwMode="auto">
          <a:xfrm>
            <a:off x="669925" y="1916113"/>
            <a:ext cx="8424863" cy="477837"/>
          </a:xfrm>
          <a:prstGeom prst="rect">
            <a:avLst/>
          </a:prstGeom>
          <a:noFill/>
          <a:ln w="9525">
            <a:noFill/>
            <a:miter lim="800000"/>
            <a:headEnd/>
            <a:tailEnd/>
          </a:ln>
        </p:spPr>
        <p:txBody>
          <a:bodyPr/>
          <a:lstStyle/>
          <a:p>
            <a:pPr marL="609600" indent="-609600">
              <a:spcBef>
                <a:spcPct val="20000"/>
              </a:spcBef>
              <a:buFont typeface="Wingdings" pitchFamily="2" charset="2"/>
              <a:buNone/>
            </a:pPr>
            <a:r>
              <a:rPr lang="zh-CN" altLang="en-US" sz="2400" b="1">
                <a:solidFill>
                  <a:srgbClr val="9900CC"/>
                </a:solidFill>
                <a:latin typeface="Adobe 楷体 Std R"/>
                <a:ea typeface="Adobe 楷体 Std R"/>
                <a:cs typeface="Adobe 楷体 Std R"/>
              </a:rPr>
              <a:t>官能团等活性概念</a:t>
            </a:r>
            <a:endParaRPr lang="zh-CN" altLang="en-US" sz="2200">
              <a:solidFill>
                <a:srgbClr val="0000FF"/>
              </a:solidFill>
              <a:latin typeface="Adobe 楷体 Std R"/>
              <a:ea typeface="Adobe 楷体 Std R"/>
              <a:cs typeface="Adobe 楷体 Std R"/>
            </a:endParaRPr>
          </a:p>
        </p:txBody>
      </p:sp>
      <p:sp>
        <p:nvSpPr>
          <p:cNvPr id="126981" name="矩形 2"/>
          <p:cNvSpPr>
            <a:spLocks noChangeArrowheads="1"/>
          </p:cNvSpPr>
          <p:nvPr/>
        </p:nvSpPr>
        <p:spPr bwMode="auto">
          <a:xfrm>
            <a:off x="827088" y="2492375"/>
            <a:ext cx="7561262" cy="2678113"/>
          </a:xfrm>
          <a:prstGeom prst="rect">
            <a:avLst/>
          </a:prstGeom>
          <a:noFill/>
          <a:ln w="9525">
            <a:noFill/>
            <a:miter lim="800000"/>
            <a:headEnd/>
            <a:tailEnd/>
          </a:ln>
        </p:spPr>
        <p:txBody>
          <a:bodyPr>
            <a:spAutoFit/>
          </a:bodyPr>
          <a:lstStyle/>
          <a:p>
            <a:pPr>
              <a:buFont typeface="Wingdings" pitchFamily="2" charset="2"/>
              <a:buNone/>
            </a:pPr>
            <a:r>
              <a:rPr lang="zh-CN" altLang="en-US" sz="2400">
                <a:solidFill>
                  <a:srgbClr val="0000FF"/>
                </a:solidFill>
                <a:latin typeface="Adobe 楷体 Std R"/>
                <a:ea typeface="Adobe 楷体 Std R"/>
                <a:cs typeface="Adobe 楷体 Std R"/>
              </a:rPr>
              <a:t>       “官能团等活性”假定：任何反应阶段，不论单体、低聚体、多聚体或者高聚物，其两端官能团的反应能力不随分子链的增长而变化，每一步反应的平衡常数</a:t>
            </a:r>
            <a:r>
              <a:rPr lang="en-US" altLang="zh-CN" sz="2400">
                <a:solidFill>
                  <a:srgbClr val="0000FF"/>
                </a:solidFill>
                <a:latin typeface="Adobe 楷体 Std R"/>
                <a:ea typeface="Adobe 楷体 Std R"/>
                <a:cs typeface="Adobe 楷体 Std R"/>
              </a:rPr>
              <a:t>K</a:t>
            </a:r>
            <a:r>
              <a:rPr lang="zh-CN" altLang="en-US" sz="2400">
                <a:solidFill>
                  <a:srgbClr val="0000FF"/>
                </a:solidFill>
                <a:latin typeface="Adobe 楷体 Std R"/>
                <a:ea typeface="Adobe 楷体 Std R"/>
                <a:cs typeface="Adobe 楷体 Std R"/>
              </a:rPr>
              <a:t>相同。</a:t>
            </a:r>
            <a:endParaRPr lang="en-US" altLang="zh-CN" sz="2400">
              <a:solidFill>
                <a:srgbClr val="0000FF"/>
              </a:solidFill>
              <a:latin typeface="Adobe 楷体 Std R"/>
              <a:ea typeface="Adobe 楷体 Std R"/>
              <a:cs typeface="Adobe 楷体 Std R"/>
            </a:endParaRPr>
          </a:p>
          <a:p>
            <a:pPr>
              <a:buFont typeface="Wingdings" pitchFamily="2" charset="2"/>
              <a:buNone/>
            </a:pPr>
            <a:r>
              <a:rPr lang="zh-CN" altLang="en-US" sz="2400">
                <a:solidFill>
                  <a:srgbClr val="0000FF"/>
                </a:solidFill>
                <a:latin typeface="Adobe 楷体 Std R"/>
                <a:ea typeface="Adobe 楷体 Std R"/>
                <a:cs typeface="Adobe 楷体 Std R"/>
              </a:rPr>
              <a:t>        实验表明，二元官能度单体在分子量很小时，活性随分子量增加而降低，但达到一定分子量后活性趋于恒定。因此官能团等活性概念成立。</a:t>
            </a:r>
          </a:p>
        </p:txBody>
      </p:sp>
      <p:sp>
        <p:nvSpPr>
          <p:cNvPr id="4" name="矩形 3"/>
          <p:cNvSpPr>
            <a:spLocks noChangeArrowheads="1"/>
          </p:cNvSpPr>
          <p:nvPr/>
        </p:nvSpPr>
        <p:spPr bwMode="auto">
          <a:xfrm>
            <a:off x="2943225" y="5373688"/>
            <a:ext cx="5157788" cy="461962"/>
          </a:xfrm>
          <a:prstGeom prst="rect">
            <a:avLst/>
          </a:prstGeom>
          <a:noFill/>
          <a:ln w="9525">
            <a:noFill/>
            <a:miter lim="800000"/>
            <a:headEnd/>
            <a:tailEnd/>
          </a:ln>
        </p:spPr>
        <p:txBody>
          <a:bodyPr>
            <a:spAutoFit/>
          </a:bodyPr>
          <a:lstStyle/>
          <a:p>
            <a:pPr>
              <a:buFont typeface="Wingdings" pitchFamily="2" charset="2"/>
              <a:buNone/>
            </a:pPr>
            <a:r>
              <a:rPr lang="zh-CN" altLang="en-US" sz="2400" b="1">
                <a:solidFill>
                  <a:srgbClr val="FF0000"/>
                </a:solidFill>
                <a:latin typeface="Times New Roman" pitchFamily="18" charset="0"/>
                <a:ea typeface="华文新魏" pitchFamily="2" charset="-122"/>
              </a:rPr>
              <a:t>等活性概念是高分子化学的基本思想</a:t>
            </a:r>
          </a:p>
        </p:txBody>
      </p:sp>
    </p:spTree>
    <p:extLst>
      <p:ext uri="{BB962C8B-B14F-4D97-AF65-F5344CB8AC3E}">
        <p14:creationId xmlns:p14="http://schemas.microsoft.com/office/powerpoint/2010/main" val="13555550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73CD807-1ED6-4758-9162-F689A3F3B6E3}"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30</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3" name="Rectangle 2"/>
          <p:cNvSpPr txBox="1">
            <a:spLocks noChangeArrowheads="1"/>
          </p:cNvSpPr>
          <p:nvPr/>
        </p:nvSpPr>
        <p:spPr>
          <a:xfrm>
            <a:off x="827088" y="1341438"/>
            <a:ext cx="1800225" cy="647700"/>
          </a:xfrm>
          <a:prstGeom prst="rect">
            <a:avLst/>
          </a:prstGeom>
        </p:spPr>
        <p:txBody>
          <a:bodyPr/>
          <a:lstStyle/>
          <a:p>
            <a:pPr fontAlgn="base">
              <a:spcBef>
                <a:spcPct val="0"/>
              </a:spcBef>
              <a:spcAft>
                <a:spcPct val="0"/>
              </a:spcAft>
              <a:defRPr/>
            </a:pPr>
            <a:r>
              <a:rPr lang="en-US" altLang="zh-CN" sz="3200" b="1" dirty="0">
                <a:solidFill>
                  <a:srgbClr val="CC0000"/>
                </a:solidFill>
                <a:latin typeface="Times New Roman" panose="02020603050405020304" pitchFamily="18" charset="0"/>
                <a:ea typeface="Adobe 楷体 Std R" pitchFamily="18" charset="-122"/>
                <a:cs typeface="Times New Roman" panose="02020603050405020304" pitchFamily="18" charset="0"/>
              </a:rPr>
              <a:t>Example</a:t>
            </a:r>
            <a:endParaRPr lang="en-US" altLang="zh-CN" sz="3200" dirty="0">
              <a:solidFill>
                <a:srgbClr val="CC0000"/>
              </a:solidFill>
              <a:latin typeface="Times New Roman" panose="02020603050405020304" pitchFamily="18" charset="0"/>
              <a:ea typeface="Adobe 楷体 Std R" pitchFamily="18" charset="-122"/>
              <a:cs typeface="Times New Roman" panose="02020603050405020304" pitchFamily="18" charset="0"/>
            </a:endParaRPr>
          </a:p>
        </p:txBody>
      </p:sp>
      <p:sp>
        <p:nvSpPr>
          <p:cNvPr id="18438" name="矩形 3"/>
          <p:cNvSpPr>
            <a:spLocks noChangeArrowheads="1"/>
          </p:cNvSpPr>
          <p:nvPr/>
        </p:nvSpPr>
        <p:spPr bwMode="auto">
          <a:xfrm>
            <a:off x="2700338" y="1484313"/>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醇酸树脂</a:t>
            </a:r>
          </a:p>
        </p:txBody>
      </p:sp>
      <p:pic>
        <p:nvPicPr>
          <p:cNvPr id="184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103736"/>
            <a:ext cx="4104222" cy="236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4" name="Object 3"/>
          <p:cNvGraphicFramePr>
            <a:graphicFrameLocks noChangeAspect="1"/>
          </p:cNvGraphicFramePr>
          <p:nvPr>
            <p:extLst>
              <p:ext uri="{D42A27DB-BD31-4B8C-83A1-F6EECF244321}">
                <p14:modId xmlns:p14="http://schemas.microsoft.com/office/powerpoint/2010/main" val="1328136762"/>
              </p:ext>
            </p:extLst>
          </p:nvPr>
        </p:nvGraphicFramePr>
        <p:xfrm>
          <a:off x="595545" y="4686146"/>
          <a:ext cx="2946400" cy="963613"/>
        </p:xfrm>
        <a:graphic>
          <a:graphicData uri="http://schemas.openxmlformats.org/presentationml/2006/ole">
            <mc:AlternateContent xmlns:mc="http://schemas.openxmlformats.org/markup-compatibility/2006">
              <mc:Choice xmlns:v="urn:schemas-microsoft-com:vml" Requires="v">
                <p:oleObj name="公式" r:id="rId3" imgW="1358640" imgH="444240" progId="Equation.3">
                  <p:embed/>
                </p:oleObj>
              </mc:Choice>
              <mc:Fallback>
                <p:oleObj name="公式" r:id="rId3" imgW="1358640" imgH="444240" progId="Equation.3">
                  <p:embed/>
                  <p:pic>
                    <p:nvPicPr>
                      <p:cNvPr id="18434" name="Object 3"/>
                      <p:cNvPicPr>
                        <a:picLocks noChangeAspect="1" noChangeArrowheads="1"/>
                      </p:cNvPicPr>
                      <p:nvPr/>
                    </p:nvPicPr>
                    <p:blipFill>
                      <a:blip r:embed="rId4"/>
                      <a:srcRect/>
                      <a:stretch>
                        <a:fillRect/>
                      </a:stretch>
                    </p:blipFill>
                    <p:spPr bwMode="auto">
                      <a:xfrm>
                        <a:off x="595545" y="4686146"/>
                        <a:ext cx="29464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0" name="矩形 6"/>
          <p:cNvSpPr>
            <a:spLocks noChangeArrowheads="1"/>
          </p:cNvSpPr>
          <p:nvPr/>
        </p:nvSpPr>
        <p:spPr bwMode="auto">
          <a:xfrm>
            <a:off x="3870699" y="4972783"/>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判断是否形成凝胶</a:t>
            </a:r>
          </a:p>
        </p:txBody>
      </p:sp>
      <p:graphicFrame>
        <p:nvGraphicFramePr>
          <p:cNvPr id="18435" name="Object 4"/>
          <p:cNvGraphicFramePr>
            <a:graphicFrameLocks noChangeAspect="1"/>
          </p:cNvGraphicFramePr>
          <p:nvPr>
            <p:extLst>
              <p:ext uri="{D42A27DB-BD31-4B8C-83A1-F6EECF244321}">
                <p14:modId xmlns:p14="http://schemas.microsoft.com/office/powerpoint/2010/main" val="3885179992"/>
              </p:ext>
            </p:extLst>
          </p:nvPr>
        </p:nvGraphicFramePr>
        <p:xfrm>
          <a:off x="6585162" y="4338923"/>
          <a:ext cx="1152525" cy="1031875"/>
        </p:xfrm>
        <a:graphic>
          <a:graphicData uri="http://schemas.openxmlformats.org/presentationml/2006/ole">
            <mc:AlternateContent xmlns:mc="http://schemas.openxmlformats.org/markup-compatibility/2006">
              <mc:Choice xmlns:v="urn:schemas-microsoft-com:vml" Requires="v">
                <p:oleObj name="公式" r:id="rId5" imgW="482400" imgH="431640" progId="Equation.3">
                  <p:embed/>
                </p:oleObj>
              </mc:Choice>
              <mc:Fallback>
                <p:oleObj name="公式" r:id="rId5" imgW="482400" imgH="431640" progId="Equation.3">
                  <p:embed/>
                  <p:pic>
                    <p:nvPicPr>
                      <p:cNvPr id="1843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162" y="4338923"/>
                        <a:ext cx="1152525" cy="103187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1"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10" name="文本框 9"/>
          <p:cNvSpPr txBox="1"/>
          <p:nvPr/>
        </p:nvSpPr>
        <p:spPr>
          <a:xfrm>
            <a:off x="6719888" y="1989138"/>
            <a:ext cx="2092239" cy="646331"/>
          </a:xfrm>
          <a:prstGeom prst="rect">
            <a:avLst/>
          </a:prstGeom>
          <a:noFill/>
        </p:spPr>
        <p:txBody>
          <a:bodyPr wrap="none" rtlCol="0">
            <a:spAutoFit/>
          </a:bodyPr>
          <a:lstStyle/>
          <a:p>
            <a:r>
              <a:rPr lang="zh-CN" altLang="en-US" dirty="0"/>
              <a:t>羧基：</a:t>
            </a:r>
            <a:endParaRPr lang="en-US" altLang="zh-CN" dirty="0"/>
          </a:p>
          <a:p>
            <a:r>
              <a:rPr lang="en-US" altLang="zh-CN" dirty="0"/>
              <a:t>1.2×1+1.5×2 = 4.2</a:t>
            </a:r>
            <a:endParaRPr lang="zh-CN" altLang="en-US" dirty="0"/>
          </a:p>
        </p:txBody>
      </p:sp>
      <p:sp>
        <p:nvSpPr>
          <p:cNvPr id="11" name="文本框 10"/>
          <p:cNvSpPr txBox="1"/>
          <p:nvPr/>
        </p:nvSpPr>
        <p:spPr>
          <a:xfrm>
            <a:off x="6719888" y="3145303"/>
            <a:ext cx="2092239" cy="646331"/>
          </a:xfrm>
          <a:prstGeom prst="rect">
            <a:avLst/>
          </a:prstGeom>
          <a:noFill/>
        </p:spPr>
        <p:txBody>
          <a:bodyPr wrap="none" rtlCol="0">
            <a:spAutoFit/>
          </a:bodyPr>
          <a:lstStyle/>
          <a:p>
            <a:r>
              <a:rPr lang="zh-CN" altLang="en-US" dirty="0"/>
              <a:t>羟基：</a:t>
            </a:r>
            <a:endParaRPr lang="en-US" altLang="zh-CN" dirty="0"/>
          </a:p>
          <a:p>
            <a:r>
              <a:rPr lang="en-US" altLang="zh-CN" dirty="0"/>
              <a:t>1.0×3+0.7×2 = 4.4</a:t>
            </a:r>
            <a:endParaRPr lang="zh-CN" altLang="en-US" dirty="0"/>
          </a:p>
        </p:txBody>
      </p:sp>
      <p:sp>
        <p:nvSpPr>
          <p:cNvPr id="12" name="半闭框 11"/>
          <p:cNvSpPr/>
          <p:nvPr/>
        </p:nvSpPr>
        <p:spPr>
          <a:xfrm rot="2733475">
            <a:off x="7495939" y="2830923"/>
            <a:ext cx="523414" cy="492965"/>
          </a:xfrm>
          <a:prstGeom prst="halfFrame">
            <a:avLst>
              <a:gd name="adj1" fmla="val 17194"/>
              <a:gd name="adj2" fmla="val 15401"/>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651598" y="5847093"/>
                <a:ext cx="5307154" cy="586892"/>
              </a:xfrm>
              <a:prstGeom prst="rect">
                <a:avLst/>
              </a:prstGeom>
              <a:noFill/>
            </p:spPr>
            <p:txBody>
              <a:bodyPr wrap="square" lIns="0" tIns="0" rIns="0" bIns="0" rtlCol="0">
                <a:spAutoFit/>
              </a:bodyPr>
              <a:lstStyle/>
              <a:p>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oMath>
                </a14:m>
                <a:r>
                  <a:rPr lang="zh-CN" altLang="en-US" sz="2400" dirty="0"/>
                  <a:t> </a:t>
                </a:r>
                <a:r>
                  <a:rPr lang="en-US" altLang="zh-CN" sz="2400" dirty="0"/>
                  <a:t>=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𝐴</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𝑐</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num>
                      <m:den>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𝐶</m:t>
                            </m:r>
                          </m:sub>
                        </m:sSub>
                      </m:den>
                    </m:f>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7</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91</m:t>
                    </m:r>
                  </m:oMath>
                </a14:m>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51598" y="5847093"/>
                <a:ext cx="5307154" cy="586892"/>
              </a:xfrm>
              <a:prstGeom prst="rect">
                <a:avLst/>
              </a:prstGeom>
              <a:blipFill>
                <a:blip r:embed="rId8"/>
                <a:stretch>
                  <a:fillRect l="-115" b="-10417"/>
                </a:stretch>
              </a:blipFill>
            </p:spPr>
            <p:txBody>
              <a:bodyPr/>
              <a:lstStyle/>
              <a:p>
                <a:r>
                  <a:rPr lang="zh-CN" altLang="en-US">
                    <a:noFill/>
                  </a:rPr>
                  <a:t> </a:t>
                </a:r>
              </a:p>
            </p:txBody>
          </p:sp>
        </mc:Fallback>
      </mc:AlternateContent>
      <p:sp>
        <p:nvSpPr>
          <p:cNvPr id="14" name="文本框 13"/>
          <p:cNvSpPr txBox="1"/>
          <p:nvPr/>
        </p:nvSpPr>
        <p:spPr>
          <a:xfrm>
            <a:off x="6145761" y="5700479"/>
            <a:ext cx="2031325" cy="461665"/>
          </a:xfrm>
          <a:prstGeom prst="rect">
            <a:avLst/>
          </a:prstGeom>
          <a:noFill/>
        </p:spPr>
        <p:txBody>
          <a:bodyPr wrap="none" rtlCol="0">
            <a:spAutoFit/>
          </a:bodyPr>
          <a:lstStyle/>
          <a:p>
            <a:r>
              <a:rPr lang="zh-CN" altLang="en-US" sz="2400" dirty="0"/>
              <a:t>不产生凝胶点</a:t>
            </a:r>
          </a:p>
        </p:txBody>
      </p:sp>
    </p:spTree>
    <p:extLst>
      <p:ext uri="{BB962C8B-B14F-4D97-AF65-F5344CB8AC3E}">
        <p14:creationId xmlns:p14="http://schemas.microsoft.com/office/powerpoint/2010/main" val="20344397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5A5AB9F0-8758-4EDC-821C-409FCAE3B3B4}"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31</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9462" name="矩形 2"/>
          <p:cNvSpPr>
            <a:spLocks noChangeArrowheads="1"/>
          </p:cNvSpPr>
          <p:nvPr/>
        </p:nvSpPr>
        <p:spPr bwMode="auto">
          <a:xfrm>
            <a:off x="900113" y="1412875"/>
            <a:ext cx="6408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Carothers</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方程在线型缩聚中聚合度计算的应用：</a:t>
            </a:r>
          </a:p>
        </p:txBody>
      </p:sp>
      <p:graphicFrame>
        <p:nvGraphicFramePr>
          <p:cNvPr id="19458" name="Object 8"/>
          <p:cNvGraphicFramePr>
            <a:graphicFrameLocks noChangeAspect="1"/>
          </p:cNvGraphicFramePr>
          <p:nvPr/>
        </p:nvGraphicFramePr>
        <p:xfrm>
          <a:off x="2339975" y="1989138"/>
          <a:ext cx="1944688" cy="908050"/>
        </p:xfrm>
        <a:graphic>
          <a:graphicData uri="http://schemas.openxmlformats.org/presentationml/2006/ole">
            <mc:AlternateContent xmlns:mc="http://schemas.openxmlformats.org/markup-compatibility/2006">
              <mc:Choice xmlns:v="urn:schemas-microsoft-com:vml" Requires="v">
                <p:oleObj name="公式" r:id="rId2" imgW="952200" imgH="444240" progId="Equation.3">
                  <p:embed/>
                </p:oleObj>
              </mc:Choice>
              <mc:Fallback>
                <p:oleObj name="公式" r:id="rId2" imgW="952200" imgH="444240" progId="Equation.3">
                  <p:embed/>
                  <p:pic>
                    <p:nvPicPr>
                      <p:cNvPr id="1945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989138"/>
                        <a:ext cx="194468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9" name="Object 3"/>
          <p:cNvGraphicFramePr>
            <a:graphicFrameLocks noChangeAspect="1"/>
          </p:cNvGraphicFramePr>
          <p:nvPr/>
        </p:nvGraphicFramePr>
        <p:xfrm>
          <a:off x="2555875" y="3933825"/>
          <a:ext cx="1684338" cy="881063"/>
        </p:xfrm>
        <a:graphic>
          <a:graphicData uri="http://schemas.openxmlformats.org/presentationml/2006/ole">
            <mc:AlternateContent xmlns:mc="http://schemas.openxmlformats.org/markup-compatibility/2006">
              <mc:Choice xmlns:v="urn:schemas-microsoft-com:vml" Requires="v">
                <p:oleObj name="公式" r:id="rId4" imgW="825480" imgH="431640" progId="Equation.3">
                  <p:embed/>
                </p:oleObj>
              </mc:Choice>
              <mc:Fallback>
                <p:oleObj name="公式" r:id="rId4" imgW="825480" imgH="431640" progId="Equation.3">
                  <p:embed/>
                  <p:pic>
                    <p:nvPicPr>
                      <p:cNvPr id="194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3933825"/>
                        <a:ext cx="1684338"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右箭头 6"/>
          <p:cNvSpPr/>
          <p:nvPr/>
        </p:nvSpPr>
        <p:spPr>
          <a:xfrm rot="5400000">
            <a:off x="3204369" y="3356769"/>
            <a:ext cx="792162" cy="2159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latin typeface="Times New Roman" panose="02020603050405020304" pitchFamily="18" charset="0"/>
              <a:ea typeface="Adobe 楷体 Std R" pitchFamily="18" charset="-122"/>
              <a:cs typeface="Times New Roman" panose="02020603050405020304" pitchFamily="18" charset="0"/>
            </a:endParaRPr>
          </a:p>
        </p:txBody>
      </p:sp>
      <p:sp>
        <p:nvSpPr>
          <p:cNvPr id="19464" name="矩形 7"/>
          <p:cNvSpPr>
            <a:spLocks noChangeArrowheads="1"/>
          </p:cNvSpPr>
          <p:nvPr/>
        </p:nvSpPr>
        <p:spPr bwMode="auto">
          <a:xfrm>
            <a:off x="4427538" y="4149725"/>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式</a:t>
            </a:r>
            <a:r>
              <a:rPr lang="en-US" altLang="zh-CN" b="1">
                <a:solidFill>
                  <a:prstClr val="black"/>
                </a:solidFill>
                <a:latin typeface="Times New Roman" panose="02020603050405020304" pitchFamily="18" charset="0"/>
                <a:ea typeface="Adobe 楷体 Std R" pitchFamily="18" charset="-122"/>
                <a:cs typeface="Times New Roman" panose="02020603050405020304" pitchFamily="18" charset="0"/>
              </a:rPr>
              <a:t>2-45</a:t>
            </a:r>
            <a:endPar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19465" name="矩形 8"/>
          <p:cNvSpPr>
            <a:spLocks noChangeArrowheads="1"/>
          </p:cNvSpPr>
          <p:nvPr/>
        </p:nvSpPr>
        <p:spPr bwMode="auto">
          <a:xfrm>
            <a:off x="1979613" y="5445125"/>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可由平均官能度及反应程度求出</a:t>
            </a:r>
          </a:p>
        </p:txBody>
      </p:sp>
      <p:graphicFrame>
        <p:nvGraphicFramePr>
          <p:cNvPr id="19460" name="Object 4"/>
          <p:cNvGraphicFramePr>
            <a:graphicFrameLocks noChangeAspect="1"/>
          </p:cNvGraphicFramePr>
          <p:nvPr/>
        </p:nvGraphicFramePr>
        <p:xfrm>
          <a:off x="5364163" y="5373688"/>
          <a:ext cx="466725" cy="519112"/>
        </p:xfrm>
        <a:graphic>
          <a:graphicData uri="http://schemas.openxmlformats.org/presentationml/2006/ole">
            <mc:AlternateContent xmlns:mc="http://schemas.openxmlformats.org/markup-compatibility/2006">
              <mc:Choice xmlns:v="urn:schemas-microsoft-com:vml" Requires="v">
                <p:oleObj name="公式" r:id="rId6" imgW="228600" imgH="253800" progId="Equation.3">
                  <p:embed/>
                </p:oleObj>
              </mc:Choice>
              <mc:Fallback>
                <p:oleObj name="公式" r:id="rId6" imgW="228600" imgH="253800" progId="Equation.3">
                  <p:embed/>
                  <p:pic>
                    <p:nvPicPr>
                      <p:cNvPr id="1946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5373688"/>
                        <a:ext cx="466725" cy="51911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6"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2375669028"/>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95288" y="1341438"/>
            <a:ext cx="6518275" cy="762000"/>
          </a:xfrm>
        </p:spPr>
        <p:txBody>
          <a:bodyPr/>
          <a:lstStyle/>
          <a:p>
            <a:pPr eaLnBrk="1" hangingPunct="1"/>
            <a:r>
              <a:rPr lang="zh-CN" altLang="he-IL" dirty="0">
                <a:latin typeface="Times New Roman" panose="02020603050405020304" pitchFamily="18" charset="0"/>
                <a:ea typeface="Adobe 楷体 Std R" pitchFamily="18" charset="-122"/>
                <a:cs typeface="Times New Roman" panose="02020603050405020304" pitchFamily="18" charset="0"/>
              </a:rPr>
              <a:t> </a:t>
            </a:r>
            <a:r>
              <a:rPr lang="en-US" altLang="zh-CN" sz="3600" b="1" dirty="0">
                <a:latin typeface="Times New Roman" panose="02020603050405020304" pitchFamily="18" charset="0"/>
                <a:ea typeface="Adobe 楷体 Std R" pitchFamily="18" charset="-122"/>
                <a:cs typeface="Times New Roman" panose="02020603050405020304" pitchFamily="18" charset="0"/>
              </a:rPr>
              <a:t>Example1: </a:t>
            </a:r>
            <a:r>
              <a:rPr lang="en-US" altLang="zh-CN" sz="3200" b="1" dirty="0">
                <a:solidFill>
                  <a:srgbClr val="0000FF"/>
                </a:solidFill>
                <a:latin typeface="Times New Roman" panose="02020603050405020304" pitchFamily="18" charset="0"/>
                <a:ea typeface="Adobe 楷体 Std R" pitchFamily="18" charset="-122"/>
                <a:cs typeface="Times New Roman" panose="02020603050405020304" pitchFamily="18" charset="0"/>
              </a:rPr>
              <a:t>to produce Nylon</a:t>
            </a:r>
            <a:r>
              <a:rPr lang="zh-CN" altLang="he-IL" sz="3200" b="1" dirty="0">
                <a:solidFill>
                  <a:srgbClr val="0000FF"/>
                </a:solidFill>
                <a:latin typeface="Times New Roman" panose="02020603050405020304" pitchFamily="18" charset="0"/>
                <a:ea typeface="Adobe 楷体 Std R" pitchFamily="18" charset="-122"/>
                <a:cs typeface="Times New Roman" panose="02020603050405020304" pitchFamily="18" charset="0"/>
              </a:rPr>
              <a:t>－</a:t>
            </a:r>
            <a:r>
              <a:rPr lang="en-US" altLang="he-IL" sz="3200" b="1" dirty="0">
                <a:solidFill>
                  <a:srgbClr val="0000FF"/>
                </a:solidFill>
                <a:latin typeface="Times New Roman" panose="02020603050405020304" pitchFamily="18" charset="0"/>
                <a:ea typeface="Adobe 楷体 Std R" pitchFamily="18" charset="-122"/>
                <a:cs typeface="Times New Roman" panose="02020603050405020304" pitchFamily="18" charset="0"/>
              </a:rPr>
              <a:t>66</a:t>
            </a:r>
            <a:r>
              <a:rPr lang="en-US" altLang="zh-CN" dirty="0">
                <a:latin typeface="Times New Roman" panose="02020603050405020304" pitchFamily="18" charset="0"/>
                <a:ea typeface="Adobe 楷体 Std R" pitchFamily="18" charset="-122"/>
                <a:cs typeface="Times New Roman" panose="02020603050405020304" pitchFamily="18" charset="0"/>
              </a:rPr>
              <a:t> </a:t>
            </a:r>
          </a:p>
        </p:txBody>
      </p:sp>
      <p:graphicFrame>
        <p:nvGraphicFramePr>
          <p:cNvPr id="25686" name="Group 86"/>
          <p:cNvGraphicFramePr>
            <a:graphicFrameLocks noGrp="1"/>
          </p:cNvGraphicFramePr>
          <p:nvPr/>
        </p:nvGraphicFramePr>
        <p:xfrm>
          <a:off x="971550" y="2590800"/>
          <a:ext cx="7345363" cy="2475231"/>
        </p:xfrm>
        <a:graphic>
          <a:graphicData uri="http://schemas.openxmlformats.org/drawingml/2006/table">
            <a:tbl>
              <a:tblPr/>
              <a:tblGrid>
                <a:gridCol w="2913063">
                  <a:extLst>
                    <a:ext uri="{9D8B030D-6E8A-4147-A177-3AD203B41FA5}">
                      <a16:colId xmlns:a16="http://schemas.microsoft.com/office/drawing/2014/main" val="20000"/>
                    </a:ext>
                  </a:extLst>
                </a:gridCol>
                <a:gridCol w="1582737">
                  <a:extLst>
                    <a:ext uri="{9D8B030D-6E8A-4147-A177-3AD203B41FA5}">
                      <a16:colId xmlns:a16="http://schemas.microsoft.com/office/drawing/2014/main" val="20001"/>
                    </a:ext>
                  </a:extLst>
                </a:gridCol>
                <a:gridCol w="1506538">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585788">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    </a:t>
                      </a:r>
                      <a:r>
                        <a:rPr kumimoji="0" lang="zh-CN" altLang="he-IL" sz="1800" b="1" i="0" u="none" strike="noStrike" cap="none" normalizeH="0" baseline="0">
                          <a:ln>
                            <a:noFill/>
                          </a:ln>
                          <a:solidFill>
                            <a:schemeClr val="tx1"/>
                          </a:solidFill>
                          <a:effectLst/>
                          <a:latin typeface="Arial" pitchFamily="34" charset="0"/>
                          <a:ea typeface="宋体" pitchFamily="2" charset="-122"/>
                          <a:cs typeface="Arial" pitchFamily="34" charset="0"/>
                        </a:rPr>
                        <a:t>  </a:t>
                      </a:r>
                      <a:r>
                        <a:rPr kumimoji="0" lang="en-US" altLang="zh-CN" sz="1800" b="1" i="0" u="none" strike="noStrike" cap="none" normalizeH="0" baseline="0">
                          <a:ln>
                            <a:noFill/>
                          </a:ln>
                          <a:solidFill>
                            <a:srgbClr val="0000FF"/>
                          </a:solidFill>
                          <a:effectLst/>
                          <a:latin typeface="Times New Roman" pitchFamily="18" charset="0"/>
                          <a:ea typeface="宋体" pitchFamily="2" charset="-122"/>
                        </a:rPr>
                        <a:t>monomer</a:t>
                      </a:r>
                      <a:r>
                        <a:rPr kumimoji="0" lang="en-US" altLang="zh-CN" sz="1800" b="1" i="0" u="none" strike="noStrike" cap="none" normalizeH="0" baseline="0">
                          <a:ln>
                            <a:noFill/>
                          </a:ln>
                          <a:solidFill>
                            <a:schemeClr val="tx1"/>
                          </a:solidFill>
                          <a:effectLst/>
                          <a:latin typeface="Arial" pitchFamily="34" charset="0"/>
                          <a:ea typeface="宋体" pitchFamily="2"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rgbClr val="0000FF"/>
                          </a:solidFill>
                          <a:effectLst/>
                          <a:latin typeface="Times New Roman" pitchFamily="18" charset="0"/>
                          <a:ea typeface="宋体" pitchFamily="2" charset="-122"/>
                        </a:rPr>
                        <a:t>functionality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rgbClr val="0000FF"/>
                          </a:solidFill>
                          <a:effectLst/>
                          <a:latin typeface="Times New Roman" pitchFamily="18" charset="0"/>
                          <a:ea typeface="宋体" pitchFamily="2" charset="-122"/>
                        </a:rPr>
                        <a:t>molecule(mol)</a:t>
                      </a:r>
                      <a:r>
                        <a:rPr kumimoji="0" lang="en-US" altLang="zh-CN" sz="1800" b="0" i="0" u="none" strike="noStrike" cap="none" normalizeH="0" baseline="0">
                          <a:ln>
                            <a:noFill/>
                          </a:ln>
                          <a:solidFill>
                            <a:schemeClr val="tx1"/>
                          </a:solidFill>
                          <a:effectLst/>
                          <a:latin typeface="Arial" pitchFamily="34" charset="0"/>
                          <a:ea typeface="宋体" pitchFamily="2"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zh-CN" sz="1800" b="1" i="0" u="none" strike="noStrike" cap="none" normalizeH="0" baseline="0">
                          <a:ln>
                            <a:noFill/>
                          </a:ln>
                          <a:solidFill>
                            <a:srgbClr val="0000FF"/>
                          </a:solidFill>
                          <a:effectLst/>
                          <a:latin typeface="Times New Roman" pitchFamily="18" charset="0"/>
                          <a:ea typeface="宋体" pitchFamily="2" charset="-122"/>
                        </a:rPr>
                        <a:t>groups</a:t>
                      </a:r>
                    </a:p>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zh-CN" sz="1800" b="1" i="0" u="none" strike="noStrike" cap="none" normalizeH="0" baseline="0">
                          <a:ln>
                            <a:noFill/>
                          </a:ln>
                          <a:solidFill>
                            <a:srgbClr val="0000FF"/>
                          </a:solidFill>
                          <a:effectLst/>
                          <a:latin typeface="Times New Roman" pitchFamily="18" charset="0"/>
                          <a:ea typeface="宋体" pitchFamily="2" charset="-122"/>
                        </a:rPr>
                        <a:t>(mol)</a:t>
                      </a:r>
                      <a:r>
                        <a:rPr kumimoji="0" lang="en-US" altLang="zh-CN" sz="1800" b="0" i="0" u="none" strike="noStrike" cap="none" normalizeH="0" baseline="0">
                          <a:ln>
                            <a:noFill/>
                          </a:ln>
                          <a:solidFill>
                            <a:schemeClr val="tx1"/>
                          </a:solidFill>
                          <a:effectLst/>
                          <a:latin typeface="Times New Roman" pitchFamily="18" charset="0"/>
                          <a:ea typeface="宋体" pitchFamily="2" charset="-122"/>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N(CH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6</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NH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0" lang="en-US" altLang="zh-CN" sz="1800" b="0" i="0" u="none" strike="noStrike" cap="none" normalizeH="0" baseline="0">
                          <a:ln>
                            <a:noFill/>
                          </a:ln>
                          <a:solidFill>
                            <a:schemeClr val="tx1"/>
                          </a:solidFill>
                          <a:effectLst/>
                          <a:latin typeface="Arial" pitchFamily="34" charset="0"/>
                          <a:ea typeface="宋体" pitchFamily="2"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HOOC(CH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4</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COOH</a:t>
                      </a:r>
                      <a:r>
                        <a:rPr kumimoji="0" lang="en-US" altLang="zh-CN" sz="1800" b="0" i="0" u="none" strike="noStrike" cap="none" normalizeH="0" baseline="0">
                          <a:ln>
                            <a:noFill/>
                          </a:ln>
                          <a:solidFill>
                            <a:schemeClr val="tx1"/>
                          </a:solidFill>
                          <a:effectLst/>
                          <a:latin typeface="Arial" pitchFamily="34" charset="0"/>
                          <a:ea typeface="宋体" pitchFamily="2"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0.99</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1.98</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338">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CH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3</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(CH</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a:t>
                      </a:r>
                      <a:r>
                        <a:rPr kumimoji="0" lang="en-US" altLang="zh-CN" sz="1800" b="1" i="0" u="none" strike="noStrike" cap="none" normalizeH="0" baseline="-25000">
                          <a:ln>
                            <a:noFill/>
                          </a:ln>
                          <a:solidFill>
                            <a:schemeClr val="tx1"/>
                          </a:solidFill>
                          <a:effectLst/>
                          <a:latin typeface="Times New Roman" pitchFamily="18" charset="0"/>
                          <a:ea typeface="宋体" pitchFamily="2" charset="-122"/>
                        </a:rPr>
                        <a:t>4</a:t>
                      </a:r>
                      <a:r>
                        <a:rPr kumimoji="0" lang="en-US" altLang="zh-CN" sz="1800" b="1" i="0" u="none" strike="noStrike" cap="none" normalizeH="0" baseline="0">
                          <a:ln>
                            <a:noFill/>
                          </a:ln>
                          <a:solidFill>
                            <a:schemeClr val="tx1"/>
                          </a:solidFill>
                          <a:effectLst/>
                          <a:latin typeface="Times New Roman" pitchFamily="18" charset="0"/>
                          <a:ea typeface="宋体" pitchFamily="2" charset="-122"/>
                        </a:rPr>
                        <a:t>COOH</a:t>
                      </a:r>
                      <a:r>
                        <a:rPr kumimoji="0" lang="en-US" altLang="zh-CN" sz="1800" b="0" i="0" u="none" strike="noStrike" cap="none" normalizeH="0" baseline="0">
                          <a:ln>
                            <a:noFill/>
                          </a:ln>
                          <a:solidFill>
                            <a:schemeClr val="tx1"/>
                          </a:solidFill>
                          <a:effectLst/>
                          <a:latin typeface="Arial" pitchFamily="34" charset="0"/>
                          <a:ea typeface="宋体" pitchFamily="2"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0.01</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0.01</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Total</a:t>
                      </a:r>
                      <a:r>
                        <a:rPr kumimoji="0" lang="en-US" altLang="zh-CN" sz="1800" b="0" i="0" u="none" strike="noStrike" cap="none" normalizeH="0" baseline="0">
                          <a:ln>
                            <a:noFill/>
                          </a:ln>
                          <a:solidFill>
                            <a:schemeClr val="tx1"/>
                          </a:solidFill>
                          <a:effectLst/>
                          <a:latin typeface="Times New Roman" pitchFamily="18" charset="0"/>
                          <a:ea typeface="宋体" pitchFamily="2"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he-IL" sz="1800" b="0" i="0" u="none" strike="noStrike" cap="none" normalizeH="0" baseline="50000">
                          <a:ln>
                            <a:noFill/>
                          </a:ln>
                          <a:solidFill>
                            <a:schemeClr val="tx1"/>
                          </a:solidFill>
                          <a:effectLst/>
                          <a:latin typeface="Arial" pitchFamily="34" charset="0"/>
                          <a:ea typeface="宋体" pitchFamily="2" charset="-122"/>
                          <a:cs typeface="Arial" pitchFamily="34" charset="0"/>
                        </a:rPr>
                        <a:t>_</a:t>
                      </a:r>
                      <a:r>
                        <a:rPr kumimoji="0" lang="en-US" altLang="zh-CN" sz="1800" b="0" i="0" u="none" strike="noStrike" cap="none" normalizeH="0" baseline="0">
                          <a:ln>
                            <a:noFill/>
                          </a:ln>
                          <a:solidFill>
                            <a:schemeClr val="tx1"/>
                          </a:solidFill>
                          <a:effectLst/>
                          <a:latin typeface="Arial" pitchFamily="34" charset="0"/>
                          <a:ea typeface="宋体" pitchFamily="2"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2.0</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3.99</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8099"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13105256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686"/>
                                        </p:tgtEl>
                                        <p:attrNameLst>
                                          <p:attrName>style.visibility</p:attrName>
                                        </p:attrNameLst>
                                      </p:cBhvr>
                                      <p:to>
                                        <p:strVal val="visible"/>
                                      </p:to>
                                    </p:set>
                                    <p:animEffect transition="in" filter="wipe(left)">
                                      <p:cBhvr>
                                        <p:cTn id="7" dur="500"/>
                                        <p:tgtEl>
                                          <p:spTgt spid="25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6" name="Rectangle 3"/>
          <p:cNvSpPr>
            <a:spLocks noGrp="1" noChangeArrowheads="1"/>
          </p:cNvSpPr>
          <p:nvPr>
            <p:ph type="body" idx="1"/>
          </p:nvPr>
        </p:nvSpPr>
        <p:spPr>
          <a:xfrm>
            <a:off x="611188" y="1412875"/>
            <a:ext cx="4932362" cy="574675"/>
          </a:xfrm>
        </p:spPr>
        <p:txBody>
          <a:bodyPr/>
          <a:lstStyle/>
          <a:p>
            <a:pPr eaLnBrk="1" hangingPunct="1">
              <a:lnSpc>
                <a:spcPct val="90000"/>
              </a:lnSpc>
              <a:buFontTx/>
              <a:buNone/>
            </a:pPr>
            <a:r>
              <a:rPr lang="en-US" altLang="zh-CN" sz="2800" b="1">
                <a:latin typeface="Times New Roman" pitchFamily="18" charset="0"/>
              </a:rPr>
              <a:t>The carboxyl group is minority</a:t>
            </a:r>
            <a:endParaRPr lang="en-US" altLang="zh-CN" sz="2800">
              <a:latin typeface="Times New Roman" pitchFamily="18" charset="0"/>
            </a:endParaRPr>
          </a:p>
        </p:txBody>
      </p:sp>
      <p:sp>
        <p:nvSpPr>
          <p:cNvPr id="20487" name="Rectangle 5"/>
          <p:cNvSpPr>
            <a:spLocks noChangeArrowheads="1"/>
          </p:cNvSpPr>
          <p:nvPr/>
        </p:nvSpPr>
        <p:spPr bwMode="auto">
          <a:xfrm>
            <a:off x="2268538" y="3068638"/>
            <a:ext cx="1295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a:solidFill>
                  <a:prstClr val="black"/>
                </a:solidFill>
              </a:rPr>
              <a:t>P = 0.99</a:t>
            </a:r>
            <a:endParaRPr lang="en-US" altLang="zh-CN" sz="3900">
              <a:solidFill>
                <a:prstClr val="black"/>
              </a:solidFill>
              <a:latin typeface="Arial" pitchFamily="34" charset="0"/>
            </a:endParaRPr>
          </a:p>
        </p:txBody>
      </p:sp>
      <p:sp>
        <p:nvSpPr>
          <p:cNvPr id="20488" name="Rectangle 7"/>
          <p:cNvSpPr>
            <a:spLocks noChangeArrowheads="1"/>
          </p:cNvSpPr>
          <p:nvPr/>
        </p:nvSpPr>
        <p:spPr bwMode="auto">
          <a:xfrm>
            <a:off x="1979613" y="3716338"/>
            <a:ext cx="2438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a:solidFill>
                  <a:prstClr val="black"/>
                </a:solidFill>
              </a:rPr>
              <a:t>       P = 1.0</a:t>
            </a:r>
            <a:endParaRPr lang="en-US" altLang="zh-CN" sz="3900">
              <a:solidFill>
                <a:prstClr val="black"/>
              </a:solidFill>
              <a:latin typeface="Arial" pitchFamily="34" charset="0"/>
            </a:endParaRPr>
          </a:p>
        </p:txBody>
      </p:sp>
      <p:sp>
        <p:nvSpPr>
          <p:cNvPr id="20489" name="Rectangle 9"/>
          <p:cNvSpPr>
            <a:spLocks noChangeArrowheads="1"/>
          </p:cNvSpPr>
          <p:nvPr/>
        </p:nvSpPr>
        <p:spPr bwMode="auto">
          <a:xfrm>
            <a:off x="971550" y="4797425"/>
            <a:ext cx="76327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dirty="0">
                <a:solidFill>
                  <a:srgbClr val="0000FF"/>
                </a:solidFill>
              </a:rPr>
              <a:t>The representative molecular structure of the obtained Nylon</a:t>
            </a:r>
            <a:r>
              <a:rPr lang="zh-CN" altLang="he-IL" sz="2400" dirty="0">
                <a:solidFill>
                  <a:srgbClr val="0000FF"/>
                </a:solidFill>
                <a:latin typeface="Arial" pitchFamily="34" charset="0"/>
              </a:rPr>
              <a:t>－</a:t>
            </a:r>
            <a:r>
              <a:rPr lang="en-US" altLang="he-IL" sz="2400" dirty="0">
                <a:solidFill>
                  <a:srgbClr val="0000FF"/>
                </a:solidFill>
              </a:rPr>
              <a:t>66  is</a:t>
            </a:r>
            <a:r>
              <a:rPr lang="zh-CN" altLang="en-US" sz="2400" dirty="0">
                <a:solidFill>
                  <a:srgbClr val="0000FF"/>
                </a:solidFill>
              </a:rPr>
              <a:t>？？？？</a:t>
            </a:r>
            <a:r>
              <a:rPr lang="en-US" altLang="he-IL" sz="2400" dirty="0">
                <a:solidFill>
                  <a:prstClr val="black"/>
                </a:solidFill>
              </a:rPr>
              <a:t> </a:t>
            </a:r>
            <a:endParaRPr lang="en-US" altLang="zh-CN" sz="2400" dirty="0">
              <a:solidFill>
                <a:prstClr val="black"/>
              </a:solidFill>
              <a:latin typeface="Arial" pitchFamily="34" charset="0"/>
            </a:endParaRPr>
          </a:p>
        </p:txBody>
      </p:sp>
      <p:graphicFrame>
        <p:nvGraphicFramePr>
          <p:cNvPr id="47114" name="Object 10"/>
          <p:cNvGraphicFramePr>
            <a:graphicFrameLocks noChangeAspect="1"/>
          </p:cNvGraphicFramePr>
          <p:nvPr/>
        </p:nvGraphicFramePr>
        <p:xfrm>
          <a:off x="323850" y="5661025"/>
          <a:ext cx="7164388" cy="754063"/>
        </p:xfrm>
        <a:graphic>
          <a:graphicData uri="http://schemas.openxmlformats.org/presentationml/2006/ole">
            <mc:AlternateContent xmlns:mc="http://schemas.openxmlformats.org/markup-compatibility/2006">
              <mc:Choice xmlns:v="urn:schemas-microsoft-com:vml" Requires="v">
                <p:oleObj name="BMP 图象" r:id="rId2" imgW="3895238" imgH="409632" progId="Paint.Picture">
                  <p:embed/>
                </p:oleObj>
              </mc:Choice>
              <mc:Fallback>
                <p:oleObj name="BMP 图象" r:id="rId2" imgW="3895238" imgH="409632" progId="Paint.Picture">
                  <p:embed/>
                  <p:pic>
                    <p:nvPicPr>
                      <p:cNvPr id="47114"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5661025"/>
                        <a:ext cx="716438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0" name="矩形 6"/>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rPr>
              <a:t>2.7 </a:t>
            </a:r>
            <a:r>
              <a:rPr lang="zh-CN" altLang="en-US" sz="2400" b="1">
                <a:solidFill>
                  <a:srgbClr val="0070C0"/>
                </a:solidFill>
              </a:rPr>
              <a:t>体型缩聚和凝胶化作用（</a:t>
            </a:r>
            <a:r>
              <a:rPr lang="en-US" altLang="zh-CN" sz="2400" b="1">
                <a:solidFill>
                  <a:srgbClr val="0070C0"/>
                </a:solidFill>
              </a:rPr>
              <a:t>Gelation</a:t>
            </a:r>
            <a:r>
              <a:rPr lang="zh-CN" altLang="en-US" sz="2400" b="1">
                <a:solidFill>
                  <a:srgbClr val="0070C0"/>
                </a:solidFill>
              </a:rPr>
              <a:t>）</a:t>
            </a:r>
          </a:p>
        </p:txBody>
      </p:sp>
      <p:graphicFrame>
        <p:nvGraphicFramePr>
          <p:cNvPr id="20483" name="Object 7"/>
          <p:cNvGraphicFramePr>
            <a:graphicFrameLocks noChangeAspect="1"/>
          </p:cNvGraphicFramePr>
          <p:nvPr/>
        </p:nvGraphicFramePr>
        <p:xfrm>
          <a:off x="3540125" y="3068638"/>
          <a:ext cx="2305050" cy="881062"/>
        </p:xfrm>
        <a:graphic>
          <a:graphicData uri="http://schemas.openxmlformats.org/presentationml/2006/ole">
            <mc:AlternateContent xmlns:mc="http://schemas.openxmlformats.org/markup-compatibility/2006">
              <mc:Choice xmlns:v="urn:schemas-microsoft-com:vml" Requires="v">
                <p:oleObj name="公式" r:id="rId4" imgW="1130040" imgH="431640" progId="Equation.3">
                  <p:embed/>
                </p:oleObj>
              </mc:Choice>
              <mc:Fallback>
                <p:oleObj name="公式" r:id="rId4" imgW="1130040" imgH="431640" progId="Equation.3">
                  <p:embed/>
                  <p:pic>
                    <p:nvPicPr>
                      <p:cNvPr id="2048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25" y="3068638"/>
                        <a:ext cx="2305050"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8"/>
          <p:cNvGraphicFramePr>
            <a:graphicFrameLocks noChangeAspect="1"/>
          </p:cNvGraphicFramePr>
          <p:nvPr/>
        </p:nvGraphicFramePr>
        <p:xfrm>
          <a:off x="1403350" y="1989138"/>
          <a:ext cx="5038725" cy="936625"/>
        </p:xfrm>
        <a:graphic>
          <a:graphicData uri="http://schemas.openxmlformats.org/presentationml/2006/ole">
            <mc:AlternateContent xmlns:mc="http://schemas.openxmlformats.org/markup-compatibility/2006">
              <mc:Choice xmlns:v="urn:schemas-microsoft-com:vml" Requires="v">
                <p:oleObj name="公式" r:id="rId6" imgW="2323800" imgH="431640" progId="Equation.3">
                  <p:embed/>
                </p:oleObj>
              </mc:Choice>
              <mc:Fallback>
                <p:oleObj name="公式" r:id="rId6" imgW="2323800" imgH="431640" progId="Equation.3">
                  <p:embed/>
                  <p:pic>
                    <p:nvPicPr>
                      <p:cNvPr id="2048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989138"/>
                        <a:ext cx="50387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3486150" y="3933825"/>
          <a:ext cx="2460625" cy="881063"/>
        </p:xfrm>
        <a:graphic>
          <a:graphicData uri="http://schemas.openxmlformats.org/presentationml/2006/ole">
            <mc:AlternateContent xmlns:mc="http://schemas.openxmlformats.org/markup-compatibility/2006">
              <mc:Choice xmlns:v="urn:schemas-microsoft-com:vml" Requires="v">
                <p:oleObj name="公式" r:id="rId8" imgW="1206360" imgH="431640" progId="Equation.3">
                  <p:embed/>
                </p:oleObj>
              </mc:Choice>
              <mc:Fallback>
                <p:oleObj name="公式" r:id="rId8" imgW="1206360" imgH="431640" progId="Equation.3">
                  <p:embed/>
                  <p:pic>
                    <p:nvPicPr>
                      <p:cNvPr id="2048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6150" y="3933825"/>
                        <a:ext cx="2460625"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1926245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114"/>
                                        </p:tgtEl>
                                        <p:attrNameLst>
                                          <p:attrName>style.visibility</p:attrName>
                                        </p:attrNameLst>
                                      </p:cBhvr>
                                      <p:to>
                                        <p:strVal val="visible"/>
                                      </p:to>
                                    </p:set>
                                    <p:animEffect transition="in" filter="wipe(left)">
                                      <p:cBhvr>
                                        <p:cTn id="7"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4" name="灯片编号占位符 3"/>
          <p:cNvSpPr>
            <a:spLocks noGrp="1"/>
          </p:cNvSpPr>
          <p:nvPr>
            <p:ph type="sldNum" sz="quarter" idx="12"/>
          </p:nvPr>
        </p:nvSpPr>
        <p:spPr/>
        <p:txBody>
          <a:bodyPr/>
          <a:lstStyle/>
          <a:p>
            <a:pPr>
              <a:defRPr/>
            </a:pPr>
            <a:fld id="{D8132E92-A02F-49EC-9811-F933CE30F1D9}" type="slidenum">
              <a:rPr lang="zh-CN" altLang="en-US" smtClean="0">
                <a:solidFill>
                  <a:prstClr val="black">
                    <a:tint val="75000"/>
                  </a:prstClr>
                </a:solidFill>
              </a:rPr>
              <a:pPr>
                <a:defRPr/>
              </a:pPr>
              <a:t>34</a:t>
            </a:fld>
            <a:endParaRPr lang="zh-CN" altLang="en-US">
              <a:solidFill>
                <a:prstClr val="black">
                  <a:tint val="75000"/>
                </a:prstClr>
              </a:solidFill>
            </a:endParaRPr>
          </a:p>
        </p:txBody>
      </p:sp>
      <p:sp>
        <p:nvSpPr>
          <p:cNvPr id="5" name="文本框 4"/>
          <p:cNvSpPr txBox="1"/>
          <p:nvPr/>
        </p:nvSpPr>
        <p:spPr>
          <a:xfrm>
            <a:off x="740589" y="1505584"/>
            <a:ext cx="7889016" cy="830997"/>
          </a:xfrm>
          <a:prstGeom prst="rect">
            <a:avLst/>
          </a:prstGeom>
          <a:noFill/>
        </p:spPr>
        <p:txBody>
          <a:bodyPr wrap="square" rtlCol="0">
            <a:spAutoFit/>
          </a:bodyPr>
          <a:lstStyle/>
          <a:p>
            <a:r>
              <a:rPr lang="zh-CN" altLang="en-US" sz="2400" dirty="0"/>
              <a:t>例题：</a:t>
            </a:r>
            <a:r>
              <a:rPr lang="en-US" altLang="zh-CN" sz="2400" dirty="0"/>
              <a:t>1</a:t>
            </a:r>
            <a:r>
              <a:rPr lang="zh-CN" altLang="en-US" sz="2400" dirty="0"/>
              <a:t>摩尔</a:t>
            </a:r>
            <a:r>
              <a:rPr lang="en-US" altLang="zh-CN" sz="2400" dirty="0" err="1">
                <a:latin typeface="Symbol" panose="05050102010706020507" pitchFamily="18" charset="2"/>
              </a:rPr>
              <a:t>a,w</a:t>
            </a:r>
            <a:r>
              <a:rPr lang="en-US" altLang="zh-CN" sz="2400" dirty="0"/>
              <a:t>-</a:t>
            </a:r>
            <a:r>
              <a:rPr lang="zh-CN" altLang="en-US" sz="2400" dirty="0"/>
              <a:t>氨基庚酸合成尼龙</a:t>
            </a:r>
            <a:r>
              <a:rPr lang="en-US" altLang="zh-CN" sz="2400" dirty="0"/>
              <a:t>-7</a:t>
            </a:r>
            <a:r>
              <a:rPr lang="zh-CN" altLang="en-US" sz="2400" dirty="0"/>
              <a:t>，加入</a:t>
            </a:r>
            <a:r>
              <a:rPr lang="en-US" altLang="zh-CN" sz="2400" dirty="0"/>
              <a:t>0.01</a:t>
            </a:r>
            <a:r>
              <a:rPr lang="zh-CN" altLang="en-US" sz="2400" dirty="0"/>
              <a:t>摩尔的乙酸作为封端剂，求尼龙</a:t>
            </a:r>
            <a:r>
              <a:rPr lang="en-US" altLang="zh-CN" sz="2400" dirty="0"/>
              <a:t>-7</a:t>
            </a:r>
            <a:r>
              <a:rPr lang="zh-CN" altLang="en-US" sz="2400" dirty="0"/>
              <a:t>的最大聚合度。</a:t>
            </a:r>
          </a:p>
        </p:txBody>
      </p:sp>
      <p:sp>
        <p:nvSpPr>
          <p:cNvPr id="6" name="文本框 5"/>
          <p:cNvSpPr txBox="1"/>
          <p:nvPr/>
        </p:nvSpPr>
        <p:spPr>
          <a:xfrm>
            <a:off x="797784" y="2335681"/>
            <a:ext cx="2292102" cy="369332"/>
          </a:xfrm>
          <a:prstGeom prst="rect">
            <a:avLst/>
          </a:prstGeom>
          <a:noFill/>
        </p:spPr>
        <p:txBody>
          <a:bodyPr wrap="none" rtlCol="0">
            <a:spAutoFit/>
          </a:bodyPr>
          <a:lstStyle/>
          <a:p>
            <a:r>
              <a:rPr lang="zh-CN" altLang="en-US" dirty="0"/>
              <a:t>方法</a:t>
            </a:r>
            <a:r>
              <a:rPr lang="en-US" altLang="zh-CN" dirty="0"/>
              <a:t>1</a:t>
            </a:r>
            <a:r>
              <a:rPr lang="zh-CN" altLang="en-US" dirty="0"/>
              <a:t>：</a:t>
            </a:r>
            <a:r>
              <a:rPr lang="en-US" altLang="zh-CN" dirty="0" err="1"/>
              <a:t>Carothes</a:t>
            </a:r>
            <a:r>
              <a:rPr lang="zh-CN" altLang="en-US" dirty="0"/>
              <a:t>方程</a:t>
            </a:r>
          </a:p>
        </p:txBody>
      </p:sp>
      <p:sp>
        <p:nvSpPr>
          <p:cNvPr id="7" name="文本框 6"/>
          <p:cNvSpPr txBox="1"/>
          <p:nvPr/>
        </p:nvSpPr>
        <p:spPr>
          <a:xfrm>
            <a:off x="1388942" y="2659962"/>
            <a:ext cx="3147015" cy="369332"/>
          </a:xfrm>
          <a:prstGeom prst="rect">
            <a:avLst/>
          </a:prstGeom>
          <a:noFill/>
        </p:spPr>
        <p:txBody>
          <a:bodyPr wrap="none" rtlCol="0">
            <a:spAutoFit/>
          </a:bodyPr>
          <a:lstStyle/>
          <a:p>
            <a:r>
              <a:rPr lang="zh-CN" altLang="en-US" dirty="0"/>
              <a:t>氨基：</a:t>
            </a:r>
            <a:r>
              <a:rPr lang="en-US" altLang="zh-CN" dirty="0"/>
              <a:t>1mol</a:t>
            </a:r>
            <a:r>
              <a:rPr lang="zh-CN" altLang="en-US" dirty="0"/>
              <a:t>；羧基：</a:t>
            </a:r>
            <a:r>
              <a:rPr lang="en-US" altLang="zh-CN" dirty="0"/>
              <a:t>1.01</a:t>
            </a:r>
            <a:r>
              <a:rPr lang="zh-CN" altLang="en-US" dirty="0"/>
              <a:t>摩尔</a:t>
            </a:r>
          </a:p>
        </p:txBody>
      </p:sp>
      <mc:AlternateContent xmlns:mc="http://schemas.openxmlformats.org/markup-compatibility/2006" xmlns:a14="http://schemas.microsoft.com/office/drawing/2010/main">
        <mc:Choice Requires="a14">
          <p:sp>
            <p:nvSpPr>
              <p:cNvPr id="8" name="文本框 7"/>
              <p:cNvSpPr txBox="1"/>
              <p:nvPr/>
            </p:nvSpPr>
            <p:spPr>
              <a:xfrm>
                <a:off x="4685097" y="2624138"/>
                <a:ext cx="1944763" cy="393441"/>
              </a:xfrm>
              <a:prstGeom prst="rect">
                <a:avLst/>
              </a:prstGeom>
              <a:noFill/>
            </p:spPr>
            <p:txBody>
              <a:bodyPr wrap="none" lIns="0" tIns="0" rIns="0" bIns="0" rtlCol="0">
                <a:spAutoFit/>
              </a:bodyPr>
              <a:lstStyle/>
              <a:p>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𝑓</m:t>
                        </m:r>
                      </m:e>
                    </m:acc>
                  </m:oMath>
                </a14:m>
                <a:r>
                  <a:rPr lang="zh-CN" altLang="en-US" dirty="0"/>
                  <a:t> </a:t>
                </a:r>
                <a:r>
                  <a:rPr lang="en-US" altLang="zh-CN" dirty="0"/>
                  <a:t>= </a:t>
                </a:r>
                <a14:m>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rPr>
                          <m:t>1+0.01</m:t>
                        </m:r>
                      </m:den>
                    </m:f>
                    <m:r>
                      <a:rPr lang="en-US" altLang="zh-CN" b="0" i="1" smtClean="0">
                        <a:latin typeface="Cambria Math" panose="02040503050406030204" pitchFamily="18" charset="0"/>
                      </a:rPr>
                      <m:t>=1.9802</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685097" y="2624138"/>
                <a:ext cx="1944763" cy="393441"/>
              </a:xfrm>
              <a:prstGeom prst="rect">
                <a:avLst/>
              </a:prstGeom>
              <a:blipFill>
                <a:blip r:embed="rId2"/>
                <a:stretch>
                  <a:fillRect l="-5643" t="-4615" r="-3448" b="-2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88942" y="3168909"/>
                <a:ext cx="3758914" cy="584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𝑛</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𝑝</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2−1</m:t>
                          </m:r>
                          <m:r>
                            <a:rPr lang="en-US" altLang="zh-CN" b="0" i="1" smtClean="0">
                              <a:latin typeface="Cambria Math" panose="02040503050406030204" pitchFamily="18" charset="0"/>
                              <a:ea typeface="Cambria Math" panose="02040503050406030204" pitchFamily="18" charset="0"/>
                            </a:rPr>
                            <m:t>×1.9802</m:t>
                          </m:r>
                        </m:den>
                      </m:f>
                      <m:r>
                        <a:rPr lang="en-US" altLang="zh-CN" b="0" i="1" smtClean="0">
                          <a:latin typeface="Cambria Math" panose="02040503050406030204" pitchFamily="18" charset="0"/>
                        </a:rPr>
                        <m:t>=101</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88942" y="3168909"/>
                <a:ext cx="3758914" cy="584134"/>
              </a:xfrm>
              <a:prstGeom prst="rect">
                <a:avLst/>
              </a:prstGeom>
              <a:blipFill>
                <a:blip r:embed="rId3"/>
                <a:stretch>
                  <a:fillRect/>
                </a:stretch>
              </a:blipFill>
            </p:spPr>
            <p:txBody>
              <a:bodyPr/>
              <a:lstStyle/>
              <a:p>
                <a:r>
                  <a:rPr lang="zh-CN" altLang="en-US">
                    <a:noFill/>
                  </a:rPr>
                  <a:t> </a:t>
                </a:r>
              </a:p>
            </p:txBody>
          </p:sp>
        </mc:Fallback>
      </mc:AlternateContent>
      <p:sp>
        <p:nvSpPr>
          <p:cNvPr id="10" name="文本框 9"/>
          <p:cNvSpPr txBox="1"/>
          <p:nvPr/>
        </p:nvSpPr>
        <p:spPr>
          <a:xfrm>
            <a:off x="797784" y="3904373"/>
            <a:ext cx="1686680" cy="369332"/>
          </a:xfrm>
          <a:prstGeom prst="rect">
            <a:avLst/>
          </a:prstGeom>
          <a:noFill/>
        </p:spPr>
        <p:txBody>
          <a:bodyPr wrap="none" rtlCol="0">
            <a:spAutoFit/>
          </a:bodyPr>
          <a:lstStyle/>
          <a:p>
            <a:r>
              <a:rPr lang="zh-CN" altLang="en-US" dirty="0"/>
              <a:t>方法</a:t>
            </a:r>
            <a:r>
              <a:rPr lang="en-US" altLang="zh-CN" dirty="0"/>
              <a:t>2</a:t>
            </a:r>
            <a:r>
              <a:rPr lang="zh-CN" altLang="en-US" dirty="0"/>
              <a:t>：基团比</a:t>
            </a:r>
          </a:p>
        </p:txBody>
      </p:sp>
      <mc:AlternateContent xmlns:mc="http://schemas.openxmlformats.org/markup-compatibility/2006" xmlns:a14="http://schemas.microsoft.com/office/drawing/2010/main">
        <mc:Choice Requires="a14">
          <p:sp>
            <p:nvSpPr>
              <p:cNvPr id="11" name="文本框 10"/>
              <p:cNvSpPr txBox="1"/>
              <p:nvPr/>
            </p:nvSpPr>
            <p:spPr>
              <a:xfrm>
                <a:off x="1431901" y="4225815"/>
                <a:ext cx="3390415"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𝑎</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1+0.01</m:t>
                          </m:r>
                        </m:den>
                      </m:f>
                      <m:r>
                        <a:rPr lang="en-US" altLang="zh-CN" b="0" i="1" smtClean="0">
                          <a:latin typeface="Cambria Math" panose="02040503050406030204" pitchFamily="18" charset="0"/>
                        </a:rPr>
                        <m:t>=0.9901</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431901" y="4225815"/>
                <a:ext cx="3390415" cy="5672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388942" y="4856717"/>
                <a:ext cx="4477893" cy="584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𝑛</m:t>
                              </m:r>
                            </m:sub>
                          </m:sSub>
                        </m:e>
                      </m:acc>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𝐷𝑃</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𝑟𝑝</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1−1</m:t>
                          </m:r>
                          <m:r>
                            <a:rPr lang="en-US" altLang="zh-CN" b="0" i="1" smtClean="0">
                              <a:latin typeface="Cambria Math" panose="02040503050406030204" pitchFamily="18" charset="0"/>
                              <a:ea typeface="Cambria Math" panose="02040503050406030204" pitchFamily="18" charset="0"/>
                            </a:rPr>
                            <m:t>×0.9901</m:t>
                          </m:r>
                        </m:den>
                      </m:f>
                      <m:r>
                        <a:rPr lang="en-US" altLang="zh-CN" b="0" i="1" smtClean="0">
                          <a:latin typeface="Cambria Math" panose="02040503050406030204" pitchFamily="18" charset="0"/>
                        </a:rPr>
                        <m:t>=101</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388942" y="4856717"/>
                <a:ext cx="4477893" cy="584134"/>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p:cNvSpPr txBox="1"/>
          <p:nvPr/>
        </p:nvSpPr>
        <p:spPr>
          <a:xfrm>
            <a:off x="846880" y="5592181"/>
            <a:ext cx="1917513" cy="369332"/>
          </a:xfrm>
          <a:prstGeom prst="rect">
            <a:avLst/>
          </a:prstGeom>
          <a:noFill/>
        </p:spPr>
        <p:txBody>
          <a:bodyPr wrap="none" rtlCol="0">
            <a:spAutoFit/>
          </a:bodyPr>
          <a:lstStyle/>
          <a:p>
            <a:r>
              <a:rPr lang="zh-CN" altLang="en-US" dirty="0"/>
              <a:t>方法</a:t>
            </a:r>
            <a:r>
              <a:rPr lang="en-US" altLang="zh-CN" dirty="0"/>
              <a:t>3</a:t>
            </a:r>
            <a:r>
              <a:rPr lang="zh-CN" altLang="en-US" dirty="0"/>
              <a:t>：过量分率</a:t>
            </a:r>
          </a:p>
        </p:txBody>
      </p:sp>
      <mc:AlternateContent xmlns:mc="http://schemas.openxmlformats.org/markup-compatibility/2006" xmlns:a14="http://schemas.microsoft.com/office/drawing/2010/main">
        <mc:Choice Requires="a14">
          <p:sp>
            <p:nvSpPr>
              <p:cNvPr id="14" name="文本框 13"/>
              <p:cNvSpPr txBox="1"/>
              <p:nvPr/>
            </p:nvSpPr>
            <p:spPr>
              <a:xfrm>
                <a:off x="1322381" y="5977283"/>
                <a:ext cx="2256322"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q</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𝑎</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0.01</m:t>
                          </m:r>
                        </m:num>
                        <m:den>
                          <m:r>
                            <a:rPr lang="en-US" altLang="zh-CN" b="0" i="1" smtClean="0">
                              <a:latin typeface="Cambria Math" panose="02040503050406030204" pitchFamily="18" charset="0"/>
                            </a:rPr>
                            <m:t>1</m:t>
                          </m:r>
                        </m:den>
                      </m:f>
                      <m:r>
                        <a:rPr lang="en-US" altLang="zh-CN" b="0" i="1" smtClean="0">
                          <a:latin typeface="Cambria Math" panose="02040503050406030204" pitchFamily="18" charset="0"/>
                        </a:rPr>
                        <m:t>=0. 01</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322381" y="5977283"/>
                <a:ext cx="2256322" cy="5672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720969" y="5977283"/>
                <a:ext cx="3784818" cy="567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𝑛</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𝑞</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1+0.01</m:t>
                          </m:r>
                        </m:num>
                        <m:den>
                          <m:r>
                            <a:rPr lang="en-US" altLang="zh-CN" b="0" i="1" smtClean="0">
                              <a:latin typeface="Cambria Math" panose="02040503050406030204" pitchFamily="18" charset="0"/>
                            </a:rPr>
                            <m:t>1+0.01−1</m:t>
                          </m:r>
                        </m:den>
                      </m:f>
                      <m:r>
                        <a:rPr lang="en-US" altLang="zh-CN" b="0" i="1" smtClean="0">
                          <a:latin typeface="Cambria Math" panose="02040503050406030204" pitchFamily="18" charset="0"/>
                        </a:rPr>
                        <m:t>=101</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720969" y="5977283"/>
                <a:ext cx="3784818" cy="567078"/>
              </a:xfrm>
              <a:prstGeom prst="rect">
                <a:avLst/>
              </a:prstGeom>
              <a:blipFill>
                <a:blip r:embed="rId7"/>
                <a:stretch>
                  <a:fillRect/>
                </a:stretch>
              </a:blipFill>
            </p:spPr>
            <p:txBody>
              <a:bodyPr/>
              <a:lstStyle/>
              <a:p>
                <a:r>
                  <a:rPr lang="zh-CN" altLang="en-US">
                    <a:noFill/>
                  </a:rPr>
                  <a:t> </a:t>
                </a:r>
              </a:p>
            </p:txBody>
          </p:sp>
        </mc:Fallback>
      </mc:AlternateContent>
      <p:sp>
        <p:nvSpPr>
          <p:cNvPr id="16" name="文本框 15"/>
          <p:cNvSpPr txBox="1"/>
          <p:nvPr/>
        </p:nvSpPr>
        <p:spPr>
          <a:xfrm>
            <a:off x="6428528" y="3592693"/>
            <a:ext cx="2382944" cy="1200329"/>
          </a:xfrm>
          <a:prstGeom prst="rect">
            <a:avLst/>
          </a:prstGeom>
          <a:noFill/>
        </p:spPr>
        <p:txBody>
          <a:bodyPr wrap="square" rtlCol="0">
            <a:spAutoFit/>
          </a:bodyPr>
          <a:lstStyle/>
          <a:p>
            <a:r>
              <a:rPr lang="zh-CN" altLang="en-US" sz="2400" b="1" dirty="0">
                <a:solidFill>
                  <a:srgbClr val="FF0000"/>
                </a:solidFill>
              </a:rPr>
              <a:t>条条大道通罗马，多方位，多角度思考</a:t>
            </a:r>
          </a:p>
        </p:txBody>
      </p:sp>
    </p:spTree>
    <p:extLst>
      <p:ext uri="{BB962C8B-B14F-4D97-AF65-F5344CB8AC3E}">
        <p14:creationId xmlns:p14="http://schemas.microsoft.com/office/powerpoint/2010/main" val="220622307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8B50D0A-80D1-4B2C-8714-259132E10F86}"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35</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5" name="矩形 4"/>
          <p:cNvSpPr/>
          <p:nvPr/>
        </p:nvSpPr>
        <p:spPr>
          <a:xfrm>
            <a:off x="539552" y="2132856"/>
            <a:ext cx="3813865" cy="461665"/>
          </a:xfrm>
          <a:prstGeom prst="rect">
            <a:avLst/>
          </a:prstGeom>
        </p:spPr>
        <p:txBody>
          <a:bodyPr wrap="none">
            <a:spAutoFit/>
          </a:bodyPr>
          <a:lstStyle/>
          <a:p>
            <a:pPr fontAlgn="base">
              <a:spcBef>
                <a:spcPct val="0"/>
              </a:spcBef>
              <a:spcAft>
                <a:spcPct val="0"/>
              </a:spcAft>
              <a:defRPr/>
            </a:pPr>
            <a:r>
              <a:rPr lang="en-US" altLang="zh-CN" sz="2400" b="1" u="sng" dirty="0">
                <a:solidFill>
                  <a:srgbClr val="C00000"/>
                </a:solidFill>
                <a:latin typeface="Times New Roman" panose="02020603050405020304" pitchFamily="18" charset="0"/>
                <a:ea typeface="Adobe 楷体 Std R" pitchFamily="18" charset="-122"/>
                <a:cs typeface="Times New Roman" panose="02020603050405020304" pitchFamily="18" charset="0"/>
              </a:rPr>
              <a:t>Carothers</a:t>
            </a:r>
            <a:r>
              <a:rPr lang="zh-CN" altLang="en-US" sz="2400" b="1" u="sng" dirty="0">
                <a:solidFill>
                  <a:srgbClr val="C00000"/>
                </a:solidFill>
                <a:latin typeface="Times New Roman" panose="02020603050405020304" pitchFamily="18" charset="0"/>
                <a:ea typeface="Adobe 楷体 Std R" pitchFamily="18" charset="-122"/>
                <a:cs typeface="Times New Roman" panose="02020603050405020304" pitchFamily="18" charset="0"/>
              </a:rPr>
              <a:t>法的不足之处：</a:t>
            </a:r>
            <a:endParaRPr lang="zh-CN" altLang="en-US" sz="2400" dirty="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6" name="矩形 5"/>
          <p:cNvSpPr/>
          <p:nvPr/>
        </p:nvSpPr>
        <p:spPr>
          <a:xfrm>
            <a:off x="899592" y="3140968"/>
            <a:ext cx="7345363" cy="2201436"/>
          </a:xfrm>
          <a:prstGeom prst="rect">
            <a:avLst/>
          </a:prstGeom>
        </p:spPr>
        <p:txBody>
          <a:bodyPr>
            <a:spAutoFit/>
          </a:bodyPr>
          <a:lstStyle/>
          <a:p>
            <a:pPr fontAlgn="base">
              <a:lnSpc>
                <a:spcPct val="200000"/>
              </a:lnSpc>
              <a:spcBef>
                <a:spcPct val="0"/>
              </a:spcBef>
              <a:spcAft>
                <a:spcPct val="0"/>
              </a:spcAft>
              <a:buFont typeface="Wingdings" pitchFamily="2" charset="2"/>
              <a:buChar char="Ø"/>
              <a:defRPr/>
            </a:pPr>
            <a:r>
              <a:rPr lang="zh-CN" altLang="en-US" sz="2400" dirty="0">
                <a:solidFill>
                  <a:prstClr val="black"/>
                </a:solidFill>
                <a:latin typeface="Times New Roman" panose="02020603050405020304" pitchFamily="18" charset="0"/>
                <a:ea typeface="Adobe 楷体 Std R" pitchFamily="18" charset="-122"/>
                <a:cs typeface="Times New Roman" panose="02020603050405020304" pitchFamily="18" charset="0"/>
              </a:rPr>
              <a:t> 忽略了功能基实际存在的不等反应性和分子内反应；</a:t>
            </a:r>
          </a:p>
          <a:p>
            <a:pPr fontAlgn="base">
              <a:lnSpc>
                <a:spcPct val="200000"/>
              </a:lnSpc>
              <a:spcBef>
                <a:spcPct val="0"/>
              </a:spcBef>
              <a:spcAft>
                <a:spcPct val="0"/>
              </a:spcAft>
              <a:buFont typeface="Wingdings" pitchFamily="2" charset="2"/>
              <a:buChar char="Ø"/>
              <a:defRPr/>
            </a:pPr>
            <a:r>
              <a:rPr lang="zh-CN" altLang="en-US" sz="2400" dirty="0">
                <a:solidFill>
                  <a:prstClr val="black"/>
                </a:solidFill>
                <a:latin typeface="Times New Roman" panose="02020603050405020304" pitchFamily="18" charset="0"/>
                <a:ea typeface="Adobe 楷体 Std R" pitchFamily="18" charset="-122"/>
                <a:cs typeface="Times New Roman" panose="02020603050405020304" pitchFamily="18" charset="0"/>
              </a:rPr>
              <a:t> 假设</a:t>
            </a:r>
            <a:r>
              <a:rPr lang="en-US" altLang="zh-CN" sz="2400" dirty="0">
                <a:solidFill>
                  <a:prstClr val="black"/>
                </a:solidFill>
                <a:latin typeface="Times New Roman" panose="02020603050405020304" pitchFamily="18" charset="0"/>
                <a:ea typeface="Adobe 楷体 Std R" pitchFamily="18" charset="-122"/>
                <a:cs typeface="Times New Roman" panose="02020603050405020304" pitchFamily="18" charset="0"/>
              </a:rPr>
              <a:t>X</a:t>
            </a:r>
            <a:r>
              <a:rPr lang="en-US" altLang="zh-CN" sz="2400" baseline="-25000" dirty="0">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zh-CN" altLang="en-US" sz="2400" dirty="0">
                <a:solidFill>
                  <a:prstClr val="black"/>
                </a:solidFill>
                <a:latin typeface="Times New Roman" panose="02020603050405020304" pitchFamily="18" charset="0"/>
                <a:ea typeface="Adobe 楷体 Std R" pitchFamily="18" charset="-122"/>
                <a:cs typeface="Times New Roman" panose="02020603050405020304" pitchFamily="18" charset="0"/>
              </a:rPr>
              <a:t>无限大是才发生凝胶化。过高地估计了出现凝胶点时的反应程度，使</a:t>
            </a:r>
            <a:r>
              <a:rPr lang="en-US" altLang="zh-CN" sz="2400" dirty="0">
                <a:solidFill>
                  <a:prstClr val="black"/>
                </a:solidFill>
                <a:latin typeface="Times New Roman" panose="02020603050405020304" pitchFamily="18" charset="0"/>
                <a:ea typeface="Adobe 楷体 Std R" pitchFamily="18" charset="-122"/>
                <a:cs typeface="Times New Roman" panose="02020603050405020304" pitchFamily="18" charset="0"/>
              </a:rPr>
              <a:t>p</a:t>
            </a:r>
            <a:r>
              <a:rPr lang="en-US" altLang="zh-CN" sz="2400" baseline="-25000" dirty="0">
                <a:solidFill>
                  <a:prstClr val="black"/>
                </a:solidFill>
                <a:latin typeface="Times New Roman" panose="02020603050405020304" pitchFamily="18" charset="0"/>
                <a:ea typeface="Adobe 楷体 Std R" pitchFamily="18" charset="-122"/>
                <a:cs typeface="Times New Roman" panose="02020603050405020304" pitchFamily="18" charset="0"/>
              </a:rPr>
              <a:t>c</a:t>
            </a:r>
            <a:r>
              <a:rPr lang="en-US" altLang="zh-CN" sz="2400" dirty="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zh-CN" altLang="en-US" sz="2400" dirty="0">
                <a:solidFill>
                  <a:prstClr val="black"/>
                </a:solidFill>
                <a:latin typeface="Times New Roman" panose="02020603050405020304" pitchFamily="18" charset="0"/>
                <a:ea typeface="Adobe 楷体 Std R" pitchFamily="18" charset="-122"/>
                <a:cs typeface="Times New Roman" panose="02020603050405020304" pitchFamily="18" charset="0"/>
              </a:rPr>
              <a:t>的计算值偏高。</a:t>
            </a:r>
          </a:p>
        </p:txBody>
      </p:sp>
      <p:sp>
        <p:nvSpPr>
          <p:cNvPr id="89093" name="矩形 6"/>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502565903"/>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36CED78-297E-47A1-80CD-0F220518F0E8}"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36</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0115" name="矩形 2"/>
          <p:cNvSpPr>
            <a:spLocks noChangeArrowheads="1"/>
          </p:cNvSpPr>
          <p:nvPr/>
        </p:nvSpPr>
        <p:spPr bwMode="auto">
          <a:xfrm>
            <a:off x="827088" y="1484313"/>
            <a:ext cx="3602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Flory</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统计法凝胶点的预测</a:t>
            </a:r>
            <a:endPar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90116" name="矩形 4"/>
          <p:cNvSpPr>
            <a:spLocks noChangeArrowheads="1"/>
          </p:cNvSpPr>
          <p:nvPr/>
        </p:nvSpPr>
        <p:spPr bwMode="auto">
          <a:xfrm>
            <a:off x="1116013" y="1844675"/>
            <a:ext cx="70564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195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200000"/>
              </a:lnSpc>
              <a:spcBef>
                <a:spcPct val="0"/>
              </a:spcBef>
              <a:spcAft>
                <a:spcPct val="0"/>
              </a:spcAft>
            </a:pP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Flory</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等根据</a:t>
            </a:r>
            <a:r>
              <a:rPr lang="zh-CN" altLang="en-US" sz="2000" b="1" u="sng">
                <a:solidFill>
                  <a:srgbClr val="C00000"/>
                </a:solidFill>
                <a:latin typeface="Times New Roman" panose="02020603050405020304" pitchFamily="18" charset="0"/>
                <a:ea typeface="Adobe 楷体 Std R" pitchFamily="18" charset="-122"/>
                <a:cs typeface="Times New Roman" panose="02020603050405020304" pitchFamily="18" charset="0"/>
              </a:rPr>
              <a:t>官能团等活性的概念和无分子内反应</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的假定，</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推导出凝胶点时反应程度的表达式</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p>
          <a:p>
            <a:pPr eaLnBrk="1" fontAlgn="base" hangingPunct="1">
              <a:lnSpc>
                <a:spcPct val="20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官能度大于</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的单体是产生支化并导致形成体形产物的根本原因，故多官能单体又称为支化单元。</a:t>
            </a:r>
          </a:p>
          <a:p>
            <a:pPr eaLnBrk="1" fontAlgn="base" hangingPunct="1">
              <a:lnSpc>
                <a:spcPct val="20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支化系数</a:t>
            </a:r>
            <a:r>
              <a:rPr lang="en-US" altLang="zh-CN" sz="2000" b="1">
                <a:solidFill>
                  <a:srgbClr val="0000FF"/>
                </a:solidFill>
                <a:latin typeface="Times New Roman" panose="02020603050405020304" pitchFamily="18" charset="0"/>
                <a:ea typeface="Adobe 楷体 Std R" pitchFamily="18" charset="-122"/>
                <a:cs typeface="Times New Roman" panose="02020603050405020304" pitchFamily="18" charset="0"/>
              </a:rPr>
              <a:t> </a:t>
            </a:r>
            <a:r>
              <a:rPr lang="zh-CN" altLang="en-US" sz="2000" b="1">
                <a:solidFill>
                  <a:srgbClr val="0000FF"/>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srgbClr val="0000FF"/>
                </a:solidFill>
                <a:latin typeface="Times New Roman" panose="02020603050405020304" pitchFamily="18" charset="0"/>
                <a:ea typeface="Adobe 楷体 Std R" pitchFamily="18" charset="-122"/>
                <a:cs typeface="Times New Roman" panose="02020603050405020304" pitchFamily="18" charset="0"/>
              </a:rPr>
              <a:t>branching coefficient </a:t>
            </a:r>
            <a:r>
              <a:rPr lang="zh-CN" altLang="en-US" sz="2000" b="1">
                <a:solidFill>
                  <a:srgbClr val="0000FF"/>
                </a:solidFill>
                <a:latin typeface="Times New Roman" panose="02020603050405020304" pitchFamily="18" charset="0"/>
                <a:ea typeface="Adobe 楷体 Std R" pitchFamily="18" charset="-122"/>
                <a:cs typeface="Times New Roman" panose="02020603050405020304" pitchFamily="18" charset="0"/>
              </a:rPr>
              <a:t>）</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：大分子链末端支化单元上某一基团产生另一支化单元的几率，以</a:t>
            </a:r>
            <a:r>
              <a:rPr lang="el-GR" altLang="zh-CN" sz="2000">
                <a:solidFill>
                  <a:prstClr val="black"/>
                </a:solidFill>
                <a:latin typeface="Times New Roman" pitchFamily="18" charset="0"/>
                <a:ea typeface="Adobe 楷体 Std R" pitchFamily="18" charset="-122"/>
                <a:cs typeface="Times New Roman" pitchFamily="18" charset="0"/>
              </a:rPr>
              <a:t>α</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表示。</a:t>
            </a:r>
          </a:p>
        </p:txBody>
      </p:sp>
      <p:sp>
        <p:nvSpPr>
          <p:cNvPr id="90117" name="矩形 5"/>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Tree>
    <p:extLst>
      <p:ext uri="{BB962C8B-B14F-4D97-AF65-F5344CB8AC3E}">
        <p14:creationId xmlns:p14="http://schemas.microsoft.com/office/powerpoint/2010/main" val="2766805444"/>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AB30659-BBC9-421B-AF12-C2D311CC86AC}"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37</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1139" name="矩形 5"/>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91140" name="TextBox 10"/>
          <p:cNvSpPr txBox="1">
            <a:spLocks noChangeArrowheads="1"/>
          </p:cNvSpPr>
          <p:nvPr/>
        </p:nvSpPr>
        <p:spPr bwMode="auto">
          <a:xfrm>
            <a:off x="900113" y="1412875"/>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支化系数</a:t>
            </a:r>
            <a:r>
              <a:rPr lang="el-GR" altLang="zh-CN">
                <a:solidFill>
                  <a:prstClr val="black"/>
                </a:solidFill>
                <a:latin typeface="Times New Roman" pitchFamily="18" charset="0"/>
                <a:ea typeface="Adobe 楷体 Std R" pitchFamily="18" charset="-122"/>
                <a:cs typeface="Times New Roman" pitchFamily="18" charset="0"/>
              </a:rPr>
              <a:t>α</a:t>
            </a: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与</a:t>
            </a:r>
            <a:r>
              <a:rPr lang="en-US" altLang="zh-CN">
                <a:solidFill>
                  <a:prstClr val="black"/>
                </a:solidFill>
                <a:latin typeface="Times New Roman" panose="02020603050405020304" pitchFamily="18" charset="0"/>
                <a:ea typeface="Adobe 楷体 Std R" pitchFamily="18" charset="-122"/>
                <a:cs typeface="Times New Roman" panose="02020603050405020304" pitchFamily="18" charset="0"/>
              </a:rPr>
              <a:t>f</a:t>
            </a:r>
            <a:r>
              <a:rPr lang="zh-CN" altLang="en-US">
                <a:solidFill>
                  <a:prstClr val="black"/>
                </a:solidFill>
                <a:latin typeface="Times New Roman" panose="02020603050405020304" pitchFamily="18" charset="0"/>
                <a:ea typeface="Adobe 楷体 Std R" pitchFamily="18" charset="-122"/>
                <a:cs typeface="Times New Roman" panose="02020603050405020304" pitchFamily="18" charset="0"/>
              </a:rPr>
              <a:t>的关系</a:t>
            </a:r>
          </a:p>
        </p:txBody>
      </p:sp>
      <p:pic>
        <p:nvPicPr>
          <p:cNvPr id="91141" name="Picture 20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272338"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68043636"/>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BEBC537-4558-4C2E-978D-F1CC7FEEB2E4}"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38</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2163" name="矩形 5"/>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sp>
        <p:nvSpPr>
          <p:cNvPr id="4" name="Rectangle 5"/>
          <p:cNvSpPr>
            <a:spLocks noChangeArrowheads="1"/>
          </p:cNvSpPr>
          <p:nvPr/>
        </p:nvSpPr>
        <p:spPr bwMode="auto">
          <a:xfrm>
            <a:off x="755650" y="4581525"/>
            <a:ext cx="77041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buClr>
                <a:srgbClr val="0000FF"/>
              </a:buClr>
              <a:buFont typeface="Wingdings" pitchFamily="2" charset="2"/>
              <a:buChar char="Ø"/>
            </a:pPr>
            <a:r>
              <a:rPr lang="zh-CN" altLang="en-US" sz="2000" dirty="0">
                <a:solidFill>
                  <a:srgbClr val="0000FF"/>
                </a:solidFill>
                <a:latin typeface="Times New Roman" panose="02020603050405020304" pitchFamily="18" charset="0"/>
                <a:ea typeface="Adobe 楷体 Std R" pitchFamily="18" charset="-122"/>
                <a:cs typeface="Times New Roman" panose="02020603050405020304" pitchFamily="18" charset="0"/>
              </a:rPr>
              <a:t>支化单元的功能化度是</a:t>
            </a:r>
            <a:r>
              <a:rPr lang="en-US" altLang="zh-CN" sz="2000" dirty="0">
                <a:solidFill>
                  <a:srgbClr val="0000FF"/>
                </a:solidFill>
                <a:latin typeface="Times New Roman" panose="02020603050405020304" pitchFamily="18" charset="0"/>
                <a:ea typeface="Adobe 楷体 Std R" pitchFamily="18" charset="-122"/>
                <a:cs typeface="Times New Roman" panose="02020603050405020304" pitchFamily="18" charset="0"/>
              </a:rPr>
              <a:t>f ，</a:t>
            </a:r>
            <a:r>
              <a:rPr lang="zh-CN" altLang="en-US" sz="2000" dirty="0">
                <a:solidFill>
                  <a:srgbClr val="0000FF"/>
                </a:solidFill>
                <a:latin typeface="Times New Roman" panose="02020603050405020304" pitchFamily="18" charset="0"/>
                <a:ea typeface="Adobe 楷体 Std R" pitchFamily="18" charset="-122"/>
                <a:cs typeface="Times New Roman" panose="02020603050405020304" pitchFamily="18" charset="0"/>
              </a:rPr>
              <a:t>则在支化点的剩余功能团数为</a:t>
            </a:r>
            <a:r>
              <a:rPr lang="es-MX" altLang="zh-CN" sz="2000" dirty="0">
                <a:solidFill>
                  <a:srgbClr val="0000FF"/>
                </a:solidFill>
                <a:latin typeface="Times New Roman" panose="02020603050405020304" pitchFamily="18" charset="0"/>
                <a:ea typeface="Adobe 楷体 Std R" pitchFamily="18" charset="-122"/>
                <a:cs typeface="Times New Roman" panose="02020603050405020304" pitchFamily="18" charset="0"/>
              </a:rPr>
              <a:t>f-1</a:t>
            </a:r>
            <a:r>
              <a:rPr lang="en-US" altLang="zh-CN" sz="2000" dirty="0">
                <a:solidFill>
                  <a:srgbClr val="0000FF"/>
                </a:solidFill>
                <a:latin typeface="Times New Roman" panose="02020603050405020304" pitchFamily="18" charset="0"/>
                <a:ea typeface="Adobe 楷体 Std R" pitchFamily="18" charset="-122"/>
                <a:cs typeface="Times New Roman" panose="02020603050405020304" pitchFamily="18" charset="0"/>
              </a:rPr>
              <a:t>.</a:t>
            </a:r>
          </a:p>
          <a:p>
            <a:pPr eaLnBrk="1" fontAlgn="base" hangingPunct="1">
              <a:lnSpc>
                <a:spcPct val="150000"/>
              </a:lnSpc>
              <a:spcBef>
                <a:spcPct val="0"/>
              </a:spcBef>
              <a:spcAft>
                <a:spcPct val="0"/>
              </a:spcAft>
              <a:buClr>
                <a:srgbClr val="0000FF"/>
              </a:buClr>
              <a:buFont typeface="Wingdings" pitchFamily="2" charset="2"/>
              <a:buChar char="Ø"/>
            </a:pPr>
            <a:endParaRPr lang="en-US" altLang="zh-CN" sz="2000" dirty="0">
              <a:solidFill>
                <a:srgbClr val="0000FF"/>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buClr>
                <a:srgbClr val="0000FF"/>
              </a:buClr>
              <a:buFont typeface="Wingdings" pitchFamily="2" charset="2"/>
              <a:buChar char="Ø"/>
            </a:pPr>
            <a:r>
              <a:rPr lang="zh-CN" altLang="en-US" sz="2000" dirty="0">
                <a:solidFill>
                  <a:srgbClr val="0000FF"/>
                </a:solidFill>
                <a:latin typeface="Times New Roman" panose="02020603050405020304" pitchFamily="18" charset="0"/>
                <a:ea typeface="Adobe 楷体 Std R" pitchFamily="18" charset="-122"/>
                <a:cs typeface="Times New Roman" panose="02020603050405020304" pitchFamily="18" charset="0"/>
              </a:rPr>
              <a:t>发生凝胶的条件：至少有一条链能与另一支化点相连接，则发生的概率是</a:t>
            </a:r>
            <a:r>
              <a:rPr lang="en-US" altLang="zh-CN" sz="2000" dirty="0">
                <a:solidFill>
                  <a:srgbClr val="0000FF"/>
                </a:solidFill>
                <a:latin typeface="Times New Roman" panose="02020603050405020304" pitchFamily="18" charset="0"/>
                <a:ea typeface="Adobe 楷体 Std R" pitchFamily="18" charset="-122"/>
                <a:cs typeface="Times New Roman" panose="02020603050405020304" pitchFamily="18" charset="0"/>
              </a:rPr>
              <a:t>1/(f-1)</a:t>
            </a:r>
          </a:p>
        </p:txBody>
      </p:sp>
      <p:pic>
        <p:nvPicPr>
          <p:cNvPr id="92165" name="Picture 2053"/>
          <p:cNvPicPr>
            <a:picLocks noChangeAspect="1" noChangeArrowheads="1"/>
          </p:cNvPicPr>
          <p:nvPr/>
        </p:nvPicPr>
        <p:blipFill>
          <a:blip r:embed="rId2">
            <a:extLst>
              <a:ext uri="{28A0092B-C50C-407E-A947-70E740481C1C}">
                <a14:useLocalDpi xmlns:a14="http://schemas.microsoft.com/office/drawing/2010/main" val="0"/>
              </a:ext>
            </a:extLst>
          </a:blip>
          <a:srcRect l="4817" r="11241" b="25258"/>
          <a:stretch>
            <a:fillRect/>
          </a:stretch>
        </p:blipFill>
        <p:spPr bwMode="auto">
          <a:xfrm>
            <a:off x="1393825" y="1341438"/>
            <a:ext cx="610552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600415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882B525-2934-4F6A-9F33-D97AA8037241}"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39</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21509" name="矩形 5"/>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pic>
        <p:nvPicPr>
          <p:cNvPr id="21510" name="Picture 2053"/>
          <p:cNvPicPr>
            <a:picLocks noChangeAspect="1" noChangeArrowheads="1"/>
          </p:cNvPicPr>
          <p:nvPr/>
        </p:nvPicPr>
        <p:blipFill>
          <a:blip r:embed="rId2">
            <a:extLst>
              <a:ext uri="{28A0092B-C50C-407E-A947-70E740481C1C}">
                <a14:useLocalDpi xmlns:a14="http://schemas.microsoft.com/office/drawing/2010/main" val="0"/>
              </a:ext>
            </a:extLst>
          </a:blip>
          <a:srcRect l="4817" r="11241" b="25258"/>
          <a:stretch>
            <a:fillRect/>
          </a:stretch>
        </p:blipFill>
        <p:spPr bwMode="auto">
          <a:xfrm>
            <a:off x="1403350" y="1268413"/>
            <a:ext cx="6105525"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1506" name="Object 2"/>
          <p:cNvGraphicFramePr>
            <a:graphicFrameLocks noChangeAspect="1"/>
          </p:cNvGraphicFramePr>
          <p:nvPr/>
        </p:nvGraphicFramePr>
        <p:xfrm>
          <a:off x="2700338" y="4652963"/>
          <a:ext cx="3536950" cy="719137"/>
        </p:xfrm>
        <a:graphic>
          <a:graphicData uri="http://schemas.openxmlformats.org/presentationml/2006/ole">
            <mc:AlternateContent xmlns:mc="http://schemas.openxmlformats.org/markup-compatibility/2006">
              <mc:Choice xmlns:v="urn:schemas-microsoft-com:vml" Requires="v">
                <p:oleObj name="公式" r:id="rId3" imgW="2057400" imgH="419040" progId="Equation.3">
                  <p:embed/>
                </p:oleObj>
              </mc:Choice>
              <mc:Fallback>
                <p:oleObj name="公式" r:id="rId3" imgW="2057400" imgH="419040" progId="Equation.3">
                  <p:embed/>
                  <p:pic>
                    <p:nvPicPr>
                      <p:cNvPr id="215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652963"/>
                        <a:ext cx="3536950"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 name="Object 3"/>
          <p:cNvGraphicFramePr>
            <a:graphicFrameLocks noChangeAspect="1"/>
          </p:cNvGraphicFramePr>
          <p:nvPr/>
        </p:nvGraphicFramePr>
        <p:xfrm>
          <a:off x="869950" y="5373688"/>
          <a:ext cx="7292975" cy="719137"/>
        </p:xfrm>
        <a:graphic>
          <a:graphicData uri="http://schemas.openxmlformats.org/presentationml/2006/ole">
            <mc:AlternateContent xmlns:mc="http://schemas.openxmlformats.org/markup-compatibility/2006">
              <mc:Choice xmlns:v="urn:schemas-microsoft-com:vml" Requires="v">
                <p:oleObj name="公式" r:id="rId5" imgW="4241520" imgH="419040" progId="Equation.3">
                  <p:embed/>
                </p:oleObj>
              </mc:Choice>
              <mc:Fallback>
                <p:oleObj name="公式" r:id="rId5" imgW="4241520" imgH="419040" progId="Equation.3">
                  <p:embed/>
                  <p:pic>
                    <p:nvPicPr>
                      <p:cNvPr id="215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950" y="5373688"/>
                        <a:ext cx="72929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1176811"/>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10" name="矩形 9"/>
          <p:cNvSpPr/>
          <p:nvPr/>
        </p:nvSpPr>
        <p:spPr>
          <a:xfrm>
            <a:off x="323528" y="1916832"/>
            <a:ext cx="1042273" cy="523220"/>
          </a:xfrm>
          <a:prstGeom prst="rect">
            <a:avLst/>
          </a:prstGeom>
        </p:spPr>
        <p:txBody>
          <a:bodyPr wrap="none">
            <a:spAutoFit/>
          </a:bodyPr>
          <a:lstStyle/>
          <a:p>
            <a:r>
              <a:rPr lang="zh-CN"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小结</a:t>
            </a:r>
            <a:r>
              <a:rPr lang="en-US" altLang="zh-C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endParaRPr lang="zh-CN" altLang="en-US" sz="2800" dirty="0"/>
          </a:p>
        </p:txBody>
      </p:sp>
      <p:sp>
        <p:nvSpPr>
          <p:cNvPr id="11" name="矩形 10"/>
          <p:cNvSpPr/>
          <p:nvPr/>
        </p:nvSpPr>
        <p:spPr>
          <a:xfrm>
            <a:off x="1041381" y="2732147"/>
            <a:ext cx="1312950"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不可逆反应体系</a:t>
            </a:r>
          </a:p>
        </p:txBody>
      </p:sp>
      <p:sp>
        <p:nvSpPr>
          <p:cNvPr id="12" name="矩形 11"/>
          <p:cNvSpPr/>
          <p:nvPr/>
        </p:nvSpPr>
        <p:spPr>
          <a:xfrm>
            <a:off x="1041381" y="4268415"/>
            <a:ext cx="1312951"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可逆反应体系</a:t>
            </a:r>
          </a:p>
        </p:txBody>
      </p:sp>
      <p:sp>
        <p:nvSpPr>
          <p:cNvPr id="13" name="左大括号 12"/>
          <p:cNvSpPr/>
          <p:nvPr/>
        </p:nvSpPr>
        <p:spPr>
          <a:xfrm>
            <a:off x="2379131" y="2492316"/>
            <a:ext cx="231846" cy="1080120"/>
          </a:xfrm>
          <a:prstGeom prst="leftBrace">
            <a:avLst>
              <a:gd name="adj1" fmla="val 4479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矩形 13"/>
          <p:cNvSpPr/>
          <p:nvPr/>
        </p:nvSpPr>
        <p:spPr>
          <a:xfrm>
            <a:off x="2667163" y="2276872"/>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自催化缩聚：</a:t>
            </a:r>
          </a:p>
        </p:txBody>
      </p:sp>
      <p:sp>
        <p:nvSpPr>
          <p:cNvPr id="15" name="矩形 14"/>
          <p:cNvSpPr/>
          <p:nvPr/>
        </p:nvSpPr>
        <p:spPr>
          <a:xfrm>
            <a:off x="2652212" y="3356992"/>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外加酸催化缩聚：</a:t>
            </a:r>
          </a:p>
        </p:txBody>
      </p:sp>
      <p:sp>
        <p:nvSpPr>
          <p:cNvPr id="16" name="左大括号 15"/>
          <p:cNvSpPr/>
          <p:nvPr/>
        </p:nvSpPr>
        <p:spPr>
          <a:xfrm>
            <a:off x="2379131" y="4148500"/>
            <a:ext cx="231846" cy="1080120"/>
          </a:xfrm>
          <a:prstGeom prst="leftBrace">
            <a:avLst>
              <a:gd name="adj1" fmla="val 4479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7" name="矩形 16"/>
          <p:cNvSpPr/>
          <p:nvPr/>
        </p:nvSpPr>
        <p:spPr>
          <a:xfrm>
            <a:off x="2610106" y="3937248"/>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封闭体系：</a:t>
            </a:r>
          </a:p>
        </p:txBody>
      </p:sp>
      <p:sp>
        <p:nvSpPr>
          <p:cNvPr id="18" name="矩形 17"/>
          <p:cNvSpPr/>
          <p:nvPr/>
        </p:nvSpPr>
        <p:spPr>
          <a:xfrm>
            <a:off x="2595155" y="5017368"/>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部分排出体系：</a:t>
            </a:r>
          </a:p>
        </p:txBody>
      </p:sp>
      <mc:AlternateContent xmlns:mc="http://schemas.openxmlformats.org/markup-compatibility/2006" xmlns:a14="http://schemas.microsoft.com/office/drawing/2010/main">
        <mc:Choice Requires="a14">
          <p:sp>
            <p:nvSpPr>
              <p:cNvPr id="21" name="TextBox 20"/>
              <p:cNvSpPr txBox="1"/>
              <p:nvPr/>
            </p:nvSpPr>
            <p:spPr>
              <a:xfrm>
                <a:off x="4641573" y="4956967"/>
                <a:ext cx="2896370" cy="491288"/>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𝑝</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𝑤</m:t>
                            </m:r>
                          </m:sub>
                        </m:sSub>
                      </m:num>
                      <m:den>
                        <m:r>
                          <a:rPr lang="en-US" altLang="zh-CN" b="0" i="1" smtClean="0">
                            <a:latin typeface="Cambria Math"/>
                          </a:rPr>
                          <m:t>𝐾</m:t>
                        </m:r>
                      </m:den>
                    </m:f>
                  </m:oMath>
                </a14:m>
                <a:r>
                  <a:rPr lang="en-US" altLang="zh-CN" dirty="0"/>
                  <a:t>]</a:t>
                </a:r>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641573" y="4956967"/>
                <a:ext cx="2896370" cy="491288"/>
              </a:xfrm>
              <a:prstGeom prst="rect">
                <a:avLst/>
              </a:prstGeom>
              <a:blipFill rotWithShape="1">
                <a:blip r:embed="rId3"/>
                <a:stretch>
                  <a:fillRect r="-628" b="-6024"/>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57657" y="4101754"/>
                <a:ext cx="2747291" cy="524182"/>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𝑝</m:t>
                            </m:r>
                          </m:e>
                          <m:sup>
                            <m:r>
                              <a:rPr lang="en-US" altLang="zh-CN" b="0" i="1" smtClean="0">
                                <a:latin typeface="Cambria Math"/>
                              </a:rPr>
                              <m:t>2</m:t>
                            </m:r>
                          </m:sup>
                        </m:sSup>
                      </m:num>
                      <m:den>
                        <m:r>
                          <a:rPr lang="en-US" altLang="zh-CN" b="0" i="1" smtClean="0">
                            <a:latin typeface="Cambria Math"/>
                          </a:rPr>
                          <m:t>𝐾</m:t>
                        </m:r>
                      </m:den>
                    </m:f>
                  </m:oMath>
                </a14:m>
                <a:r>
                  <a:rPr lang="en-US" altLang="zh-CN" dirty="0"/>
                  <a:t>]</a:t>
                </a:r>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157657" y="4101754"/>
                <a:ext cx="2747291" cy="524182"/>
              </a:xfrm>
              <a:prstGeom prst="rect">
                <a:avLst/>
              </a:prstGeom>
              <a:blipFill rotWithShape="1">
                <a:blip r:embed="rId4"/>
                <a:stretch>
                  <a:fillRect r="-883" b="-5682"/>
                </a:stretch>
              </a:blipFill>
              <a:ln>
                <a:solidFill>
                  <a:srgbClr val="0070C0"/>
                </a:solidFill>
              </a:ln>
            </p:spPr>
            <p:txBody>
              <a:bodyPr/>
              <a:lstStyle/>
              <a:p>
                <a:r>
                  <a:rPr lang="zh-CN" altLang="en-US">
                    <a:noFill/>
                  </a:rPr>
                  <a:t> </a:t>
                </a:r>
              </a:p>
            </p:txBody>
          </p:sp>
        </mc:Fallback>
      </mc:AlternateContent>
      <p:graphicFrame>
        <p:nvGraphicFramePr>
          <p:cNvPr id="23" name="对象 22"/>
          <p:cNvGraphicFramePr>
            <a:graphicFrameLocks noChangeAspect="1"/>
          </p:cNvGraphicFramePr>
          <p:nvPr/>
        </p:nvGraphicFramePr>
        <p:xfrm>
          <a:off x="4843466" y="3284984"/>
          <a:ext cx="1296987" cy="730250"/>
        </p:xfrm>
        <a:graphic>
          <a:graphicData uri="http://schemas.openxmlformats.org/presentationml/2006/ole">
            <mc:AlternateContent xmlns:mc="http://schemas.openxmlformats.org/markup-compatibility/2006">
              <mc:Choice xmlns:v="urn:schemas-microsoft-com:vml" Requires="v">
                <p:oleObj name="公式" r:id="rId5" imgW="698197" imgH="393529" progId="Equation.3">
                  <p:embed/>
                </p:oleObj>
              </mc:Choice>
              <mc:Fallback>
                <p:oleObj name="公式" r:id="rId5" imgW="698197" imgH="393529" progId="Equation.3">
                  <p:embed/>
                  <p:pic>
                    <p:nvPicPr>
                      <p:cNvPr id="23" name="对象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3466" y="3284984"/>
                        <a:ext cx="1296987" cy="730250"/>
                      </a:xfrm>
                      <a:prstGeom prst="rect">
                        <a:avLst/>
                      </a:prstGeom>
                      <a:noFill/>
                      <a:ln>
                        <a:solidFill>
                          <a:srgbClr val="0070C0"/>
                        </a:solidFill>
                      </a:ln>
                      <a:effectLst/>
                    </p:spPr>
                  </p:pic>
                </p:oleObj>
              </mc:Fallback>
            </mc:AlternateContent>
          </a:graphicData>
        </a:graphic>
      </p:graphicFrame>
      <p:graphicFrame>
        <p:nvGraphicFramePr>
          <p:cNvPr id="25" name="对象 24"/>
          <p:cNvGraphicFramePr>
            <a:graphicFrameLocks noChangeAspect="1"/>
          </p:cNvGraphicFramePr>
          <p:nvPr/>
        </p:nvGraphicFramePr>
        <p:xfrm>
          <a:off x="4283968" y="2075596"/>
          <a:ext cx="1450975" cy="833437"/>
        </p:xfrm>
        <a:graphic>
          <a:graphicData uri="http://schemas.openxmlformats.org/presentationml/2006/ole">
            <mc:AlternateContent xmlns:mc="http://schemas.openxmlformats.org/markup-compatibility/2006">
              <mc:Choice xmlns:v="urn:schemas-microsoft-com:vml" Requires="v">
                <p:oleObj name="公式" r:id="rId7" imgW="685800" imgH="393480" progId="Equation.3">
                  <p:embed/>
                </p:oleObj>
              </mc:Choice>
              <mc:Fallback>
                <p:oleObj name="公式" r:id="rId7" imgW="685800" imgH="393480" progId="Equation.3">
                  <p:embed/>
                  <p:pic>
                    <p:nvPicPr>
                      <p:cNvPr id="25" name="对象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075596"/>
                        <a:ext cx="1450975" cy="8334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nvGraphicFramePr>
        <p:xfrm>
          <a:off x="5796136" y="2072528"/>
          <a:ext cx="2460209" cy="819283"/>
        </p:xfrm>
        <a:graphic>
          <a:graphicData uri="http://schemas.openxmlformats.org/presentationml/2006/ole">
            <mc:AlternateContent xmlns:mc="http://schemas.openxmlformats.org/markup-compatibility/2006">
              <mc:Choice xmlns:v="urn:schemas-microsoft-com:vml" Requires="v">
                <p:oleObj name="公式" r:id="rId9" imgW="1295400" imgH="431800" progId="Equation.3">
                  <p:embed/>
                </p:oleObj>
              </mc:Choice>
              <mc:Fallback>
                <p:oleObj name="公式" r:id="rId9" imgW="1295400" imgH="431800" progId="Equation.3">
                  <p:embed/>
                  <p:pic>
                    <p:nvPicPr>
                      <p:cNvPr id="26" name="对象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6136" y="2072528"/>
                        <a:ext cx="2460209" cy="819283"/>
                      </a:xfrm>
                      <a:prstGeom prst="rect">
                        <a:avLst/>
                      </a:prstGeom>
                      <a:noFill/>
                      <a:ln w="19050">
                        <a:solidFill>
                          <a:srgbClr val="FFC000"/>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27" name="TextBox 26"/>
              <p:cNvSpPr txBox="1"/>
              <p:nvPr/>
            </p:nvSpPr>
            <p:spPr>
              <a:xfrm>
                <a:off x="6300192" y="3281307"/>
                <a:ext cx="2035237" cy="659411"/>
              </a:xfrm>
              <a:prstGeom prst="rect">
                <a:avLst/>
              </a:prstGeom>
              <a:noFill/>
              <a:ln>
                <a:solidFill>
                  <a:srgbClr val="FFC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𝑝</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𝑡</m:t>
                      </m:r>
                      <m:r>
                        <a:rPr lang="en-US" altLang="zh-CN" b="0" i="1" smtClean="0">
                          <a:latin typeface="Cambria Math"/>
                        </a:rPr>
                        <m:t>+1</m:t>
                      </m:r>
                    </m:oMath>
                  </m:oMathPara>
                </a14:m>
                <a:endParaRPr lang="zh-CN"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300192" y="3281307"/>
                <a:ext cx="2035237" cy="659411"/>
              </a:xfrm>
              <a:prstGeom prst="rect">
                <a:avLst/>
              </a:prstGeom>
              <a:blipFill rotWithShape="1">
                <a:blip r:embed="rId11"/>
                <a:stretch>
                  <a:fillRect/>
                </a:stretch>
              </a:blipFill>
              <a:ln>
                <a:solidFill>
                  <a:srgbClr val="FFC000"/>
                </a:solidFill>
              </a:ln>
            </p:spPr>
            <p:txBody>
              <a:bodyPr/>
              <a:lstStyle/>
              <a:p>
                <a:r>
                  <a:rPr lang="zh-CN" altLang="en-US">
                    <a:noFill/>
                  </a:rPr>
                  <a:t> </a:t>
                </a:r>
              </a:p>
            </p:txBody>
          </p:sp>
        </mc:Fallback>
      </mc:AlternateContent>
      <p:cxnSp>
        <p:nvCxnSpPr>
          <p:cNvPr id="29" name="曲线连接符 28"/>
          <p:cNvCxnSpPr/>
          <p:nvPr/>
        </p:nvCxnSpPr>
        <p:spPr>
          <a:xfrm flipV="1">
            <a:off x="7317810" y="4005064"/>
            <a:ext cx="710574" cy="648071"/>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弧形 30"/>
          <p:cNvSpPr/>
          <p:nvPr/>
        </p:nvSpPr>
        <p:spPr>
          <a:xfrm>
            <a:off x="6580912" y="4334807"/>
            <a:ext cx="799400" cy="1365121"/>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4" name="矩形 33"/>
          <p:cNvSpPr/>
          <p:nvPr/>
        </p:nvSpPr>
        <p:spPr>
          <a:xfrm>
            <a:off x="7596336" y="4560802"/>
            <a:ext cx="1470903"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buFont typeface="Wingdings" pitchFamily="2" charset="2"/>
              <a:buNone/>
            </a:pPr>
            <a:r>
              <a:rPr lang="en-US" altLang="zh-CN" sz="2500" b="1" dirty="0">
                <a:latin typeface="Adobe 楷体 Std R" pitchFamily="18" charset="-122"/>
                <a:ea typeface="Adobe 楷体 Std R" pitchFamily="18" charset="-122"/>
              </a:rPr>
              <a:t>K</a:t>
            </a:r>
            <a:r>
              <a:rPr lang="zh-CN" altLang="en-US" sz="2500" b="1" dirty="0">
                <a:latin typeface="Adobe 楷体 Std R" pitchFamily="18" charset="-122"/>
                <a:ea typeface="Adobe 楷体 Std R" pitchFamily="18" charset="-122"/>
              </a:rPr>
              <a:t>很大时</a:t>
            </a:r>
          </a:p>
        </p:txBody>
      </p:sp>
      <p:sp>
        <p:nvSpPr>
          <p:cNvPr id="36" name="矩形 35"/>
          <p:cNvSpPr/>
          <p:nvPr/>
        </p:nvSpPr>
        <p:spPr>
          <a:xfrm>
            <a:off x="578437" y="5662821"/>
            <a:ext cx="8242033"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缩聚反应大多呈现可逆条件下的动力学，要达到高分子量，</a:t>
            </a:r>
            <a:r>
              <a:rPr lang="zh-CN" altLang="en-US" sz="2400" b="1" dirty="0">
                <a:solidFill>
                  <a:srgbClr val="FF0000"/>
                </a:solidFill>
                <a:latin typeface="Adobe 楷体 Std R" pitchFamily="18" charset="-122"/>
                <a:ea typeface="Adobe 楷体 Std R" pitchFamily="18" charset="-122"/>
              </a:rPr>
              <a:t>副产物要尽可能除尽</a:t>
            </a:r>
            <a:r>
              <a:rPr lang="zh-CN" altLang="en-US" sz="2400" dirty="0">
                <a:latin typeface="Adobe 楷体 Std R" pitchFamily="18" charset="-122"/>
                <a:ea typeface="Adobe 楷体 Std R" pitchFamily="18" charset="-122"/>
              </a:rPr>
              <a:t>，工业上采取</a:t>
            </a:r>
            <a:r>
              <a:rPr lang="zh-CN" altLang="en-US" sz="2400" dirty="0">
                <a:solidFill>
                  <a:srgbClr val="FF0000"/>
                </a:solidFill>
                <a:latin typeface="Adobe 楷体 Std R" pitchFamily="18" charset="-122"/>
                <a:ea typeface="Adobe 楷体 Std R" pitchFamily="18" charset="-122"/>
              </a:rPr>
              <a:t>高温、高真空</a:t>
            </a:r>
            <a:r>
              <a:rPr lang="zh-CN" altLang="en-US" sz="2400" dirty="0">
                <a:latin typeface="Adobe 楷体 Std R" pitchFamily="18" charset="-122"/>
                <a:ea typeface="Adobe 楷体 Std R" pitchFamily="18" charset="-122"/>
              </a:rPr>
              <a:t>的方法。</a:t>
            </a:r>
          </a:p>
        </p:txBody>
      </p:sp>
      <p:cxnSp>
        <p:nvCxnSpPr>
          <p:cNvPr id="3" name="直接连接符 2"/>
          <p:cNvCxnSpPr/>
          <p:nvPr/>
        </p:nvCxnSpPr>
        <p:spPr>
          <a:xfrm>
            <a:off x="2667163" y="5551714"/>
            <a:ext cx="4929173" cy="1306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50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4016F7B-4791-4616-8016-E175FA5AD463}" type="slidenum">
              <a:rPr lang="zh-CN" altLang="en-US" smtClean="0">
                <a:solidFill>
                  <a:prstClr val="black">
                    <a:tint val="75000"/>
                  </a:prstClr>
                </a:solidFill>
              </a:rPr>
              <a:pPr>
                <a:defRPr/>
              </a:pPr>
              <a:t>40</a:t>
            </a:fld>
            <a:endParaRPr lang="zh-CN" altLang="en-US">
              <a:solidFill>
                <a:prstClr val="black">
                  <a:tint val="75000"/>
                </a:prstClr>
              </a:solidFill>
            </a:endParaRPr>
          </a:p>
        </p:txBody>
      </p:sp>
      <p:sp>
        <p:nvSpPr>
          <p:cNvPr id="3" name="Rectangle 3"/>
          <p:cNvSpPr txBox="1">
            <a:spLocks noChangeArrowheads="1"/>
          </p:cNvSpPr>
          <p:nvPr/>
        </p:nvSpPr>
        <p:spPr>
          <a:xfrm>
            <a:off x="755650" y="1700213"/>
            <a:ext cx="7416800" cy="3384550"/>
          </a:xfrm>
          <a:prstGeom prst="rect">
            <a:avLst/>
          </a:prstGeom>
        </p:spPr>
        <p:txBody>
          <a:bodyPr/>
          <a:lstStyle/>
          <a:p>
            <a:pPr marL="342900" indent="-342900" algn="just" fontAlgn="base">
              <a:lnSpc>
                <a:spcPct val="90000"/>
              </a:lnSpc>
              <a:spcBef>
                <a:spcPct val="20000"/>
              </a:spcBef>
              <a:spcAft>
                <a:spcPct val="0"/>
              </a:spcAft>
              <a:buClr>
                <a:srgbClr val="CC0000"/>
              </a:buClr>
              <a:buFont typeface="Wingdings" pitchFamily="2" charset="2"/>
              <a:buChar char="Ø"/>
              <a:defRPr/>
            </a:pPr>
            <a:endParaRPr lang="en-US" altLang="zh-CN" sz="2400" b="1" dirty="0">
              <a:solidFill>
                <a:prstClr val="black"/>
              </a:solidFill>
              <a:latin typeface="Times New Roman" pitchFamily="18" charset="0"/>
            </a:endParaRPr>
          </a:p>
          <a:p>
            <a:pPr marL="342900" indent="-342900" algn="just" fontAlgn="base">
              <a:lnSpc>
                <a:spcPct val="90000"/>
              </a:lnSpc>
              <a:spcBef>
                <a:spcPct val="20000"/>
              </a:spcBef>
              <a:spcAft>
                <a:spcPct val="0"/>
              </a:spcAft>
              <a:buClr>
                <a:srgbClr val="CC0000"/>
              </a:buClr>
              <a:buFont typeface="Wingdings" pitchFamily="2" charset="2"/>
              <a:buChar char="Ø"/>
              <a:defRPr/>
            </a:pPr>
            <a:r>
              <a:rPr lang="en-US" altLang="zh-CN" sz="2800" b="1" dirty="0">
                <a:solidFill>
                  <a:prstClr val="black"/>
                </a:solidFill>
                <a:latin typeface="Times New Roman" pitchFamily="18" charset="0"/>
              </a:rPr>
              <a:t>For a tri-functional reactant ( </a:t>
            </a:r>
            <a:r>
              <a:rPr lang="en-US" altLang="zh-CN" sz="2800" b="1" i="1" dirty="0">
                <a:solidFill>
                  <a:srgbClr val="0000FF"/>
                </a:solidFill>
                <a:latin typeface="Times New Roman" pitchFamily="18" charset="0"/>
              </a:rPr>
              <a:t>f </a:t>
            </a:r>
            <a:r>
              <a:rPr lang="en-US" altLang="zh-CN" sz="2800" b="1" dirty="0">
                <a:solidFill>
                  <a:srgbClr val="0000FF"/>
                </a:solidFill>
                <a:latin typeface="Times New Roman" pitchFamily="18" charset="0"/>
              </a:rPr>
              <a:t>=3</a:t>
            </a:r>
            <a:r>
              <a:rPr lang="en-US" altLang="zh-CN" sz="2800" b="1" dirty="0">
                <a:solidFill>
                  <a:prstClr val="black"/>
                </a:solidFill>
                <a:latin typeface="Times New Roman" pitchFamily="18" charset="0"/>
              </a:rPr>
              <a:t> ), </a:t>
            </a:r>
            <a:r>
              <a:rPr lang="en-US" altLang="zh-CN" sz="2800" b="1" dirty="0">
                <a:solidFill>
                  <a:srgbClr val="CC0000"/>
                </a:solidFill>
                <a:latin typeface="Symbol" pitchFamily="18" charset="2"/>
              </a:rPr>
              <a:t>a</a:t>
            </a:r>
            <a:r>
              <a:rPr lang="en-US" altLang="zh-CN" sz="2800" b="1" baseline="-25000" dirty="0">
                <a:solidFill>
                  <a:srgbClr val="CC0000"/>
                </a:solidFill>
                <a:latin typeface="Times New Roman" pitchFamily="18" charset="0"/>
              </a:rPr>
              <a:t>c</a:t>
            </a:r>
            <a:r>
              <a:rPr lang="en-US" altLang="zh-CN" sz="2800" b="1" dirty="0">
                <a:solidFill>
                  <a:prstClr val="black"/>
                </a:solidFill>
                <a:latin typeface="Times New Roman" pitchFamily="18" charset="0"/>
              </a:rPr>
              <a:t> is 1/2. </a:t>
            </a:r>
          </a:p>
          <a:p>
            <a:pPr marL="342900" indent="-342900" algn="just" fontAlgn="base">
              <a:lnSpc>
                <a:spcPct val="90000"/>
              </a:lnSpc>
              <a:spcBef>
                <a:spcPct val="20000"/>
              </a:spcBef>
              <a:spcAft>
                <a:spcPct val="0"/>
              </a:spcAft>
              <a:buClr>
                <a:srgbClr val="CC0000"/>
              </a:buClr>
              <a:buFont typeface="Wingdings" pitchFamily="2" charset="2"/>
              <a:buChar char="Ø"/>
              <a:defRPr/>
            </a:pPr>
            <a:endParaRPr lang="en-US" altLang="zh-CN" sz="2800" b="1" dirty="0">
              <a:solidFill>
                <a:prstClr val="black"/>
              </a:solidFill>
              <a:latin typeface="Times New Roman" pitchFamily="18" charset="0"/>
            </a:endParaRPr>
          </a:p>
          <a:p>
            <a:pPr marL="342900" indent="-342900" algn="just" fontAlgn="base">
              <a:lnSpc>
                <a:spcPct val="90000"/>
              </a:lnSpc>
              <a:spcBef>
                <a:spcPct val="20000"/>
              </a:spcBef>
              <a:spcAft>
                <a:spcPct val="0"/>
              </a:spcAft>
              <a:buClr>
                <a:srgbClr val="CC0000"/>
              </a:buClr>
              <a:buFont typeface="Wingdings" pitchFamily="2" charset="2"/>
              <a:buChar char="Ø"/>
              <a:defRPr/>
            </a:pPr>
            <a:r>
              <a:rPr lang="en-US" altLang="zh-CN" sz="2800" b="1" dirty="0">
                <a:solidFill>
                  <a:prstClr val="black"/>
                </a:solidFill>
                <a:latin typeface="Times New Roman" pitchFamily="18" charset="0"/>
              </a:rPr>
              <a:t>Hence </a:t>
            </a:r>
            <a:r>
              <a:rPr lang="en-US" altLang="zh-CN" sz="2800" b="1" dirty="0">
                <a:solidFill>
                  <a:srgbClr val="CC0000"/>
                </a:solidFill>
                <a:latin typeface="Times New Roman" pitchFamily="18" charset="0"/>
              </a:rPr>
              <a:t>α</a:t>
            </a:r>
            <a:r>
              <a:rPr lang="en-US" altLang="zh-CN" sz="2800" b="1" dirty="0">
                <a:solidFill>
                  <a:prstClr val="black"/>
                </a:solidFill>
                <a:latin typeface="Times New Roman" pitchFamily="18" charset="0"/>
              </a:rPr>
              <a:t>= 1/2  is the critical control of the network formation. </a:t>
            </a:r>
          </a:p>
          <a:p>
            <a:pPr marL="342900" indent="-342900" algn="just" fontAlgn="base">
              <a:lnSpc>
                <a:spcPct val="90000"/>
              </a:lnSpc>
              <a:spcBef>
                <a:spcPct val="20000"/>
              </a:spcBef>
              <a:spcAft>
                <a:spcPct val="0"/>
              </a:spcAft>
              <a:buClr>
                <a:srgbClr val="CC0000"/>
              </a:buClr>
              <a:buFont typeface="Wingdings" pitchFamily="2" charset="2"/>
              <a:buChar char="Ø"/>
              <a:defRPr/>
            </a:pPr>
            <a:endParaRPr lang="en-US" altLang="zh-CN" sz="2800" b="1" dirty="0">
              <a:solidFill>
                <a:prstClr val="black"/>
              </a:solidFill>
              <a:latin typeface="Times New Roman" pitchFamily="18" charset="0"/>
            </a:endParaRPr>
          </a:p>
          <a:p>
            <a:pPr marL="342900" indent="-342900" algn="just" fontAlgn="base">
              <a:lnSpc>
                <a:spcPct val="90000"/>
              </a:lnSpc>
              <a:spcBef>
                <a:spcPct val="20000"/>
              </a:spcBef>
              <a:spcAft>
                <a:spcPct val="0"/>
              </a:spcAft>
              <a:buClr>
                <a:srgbClr val="CC0000"/>
              </a:buClr>
              <a:buFont typeface="Wingdings" pitchFamily="2" charset="2"/>
              <a:buChar char="Ø"/>
              <a:defRPr/>
            </a:pPr>
            <a:r>
              <a:rPr lang="en-US" altLang="zh-CN" sz="2800" b="1" dirty="0">
                <a:solidFill>
                  <a:prstClr val="black"/>
                </a:solidFill>
                <a:latin typeface="Times New Roman" pitchFamily="18" charset="0"/>
              </a:rPr>
              <a:t>The calculation of </a:t>
            </a:r>
            <a:r>
              <a:rPr lang="en-US" altLang="zh-CN" sz="2800" b="1" dirty="0">
                <a:solidFill>
                  <a:srgbClr val="CC0000"/>
                </a:solidFill>
                <a:latin typeface="Times New Roman" pitchFamily="18" charset="0"/>
              </a:rPr>
              <a:t>α</a:t>
            </a:r>
            <a:r>
              <a:rPr lang="en-US" altLang="zh-CN" sz="2800" b="1" dirty="0">
                <a:solidFill>
                  <a:prstClr val="black"/>
                </a:solidFill>
                <a:latin typeface="Times New Roman" pitchFamily="18" charset="0"/>
              </a:rPr>
              <a:t> is the </a:t>
            </a:r>
            <a:r>
              <a:rPr lang="en-US" altLang="zh-CN" sz="2800" b="1" dirty="0">
                <a:solidFill>
                  <a:srgbClr val="0000FF"/>
                </a:solidFill>
                <a:latin typeface="Times New Roman" pitchFamily="18" charset="0"/>
              </a:rPr>
              <a:t>key</a:t>
            </a:r>
            <a:r>
              <a:rPr lang="en-US" altLang="zh-CN" sz="2800" b="1" dirty="0">
                <a:solidFill>
                  <a:prstClr val="black"/>
                </a:solidFill>
                <a:latin typeface="Times New Roman" pitchFamily="18" charset="0"/>
              </a:rPr>
              <a:t> of Flory’ theory.</a:t>
            </a:r>
          </a:p>
        </p:txBody>
      </p:sp>
      <p:sp>
        <p:nvSpPr>
          <p:cNvPr id="93188" name="矩形 5"/>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rPr>
              <a:t>2.7 </a:t>
            </a:r>
            <a:r>
              <a:rPr lang="zh-CN" altLang="en-US" sz="2400" b="1">
                <a:solidFill>
                  <a:srgbClr val="0070C0"/>
                </a:solidFill>
              </a:rPr>
              <a:t>体型缩聚和凝胶化作用（</a:t>
            </a:r>
            <a:r>
              <a:rPr lang="en-US" altLang="zh-CN" sz="2400" b="1">
                <a:solidFill>
                  <a:srgbClr val="0070C0"/>
                </a:solidFill>
              </a:rPr>
              <a:t>Gelation</a:t>
            </a:r>
            <a:r>
              <a:rPr lang="zh-CN" altLang="en-US" sz="2400" b="1">
                <a:solidFill>
                  <a:srgbClr val="0070C0"/>
                </a:solidFill>
              </a:rPr>
              <a:t>）</a:t>
            </a:r>
          </a:p>
        </p:txBody>
      </p:sp>
    </p:spTree>
    <p:extLst>
      <p:ext uri="{BB962C8B-B14F-4D97-AF65-F5344CB8AC3E}">
        <p14:creationId xmlns:p14="http://schemas.microsoft.com/office/powerpoint/2010/main" val="23605200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CC4A74B-5FD3-4FDB-A476-0227B5F69F16}"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41</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4211" name="矩形 2"/>
          <p:cNvSpPr>
            <a:spLocks noChangeArrowheads="1"/>
          </p:cNvSpPr>
          <p:nvPr/>
        </p:nvSpPr>
        <p:spPr bwMode="auto">
          <a:xfrm>
            <a:off x="755650" y="1341438"/>
            <a:ext cx="75612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400" b="1">
                <a:solidFill>
                  <a:srgbClr val="C00000"/>
                </a:solidFill>
                <a:latin typeface="Times New Roman" panose="02020603050405020304" pitchFamily="18" charset="0"/>
                <a:ea typeface="Adobe 楷体 Std R" pitchFamily="18" charset="-122"/>
                <a:cs typeface="Times New Roman" panose="02020603050405020304" pitchFamily="18" charset="0"/>
              </a:rPr>
              <a:t>普遍情况：</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体型缩聚通常采用两种</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官能度单体（</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A-A+B-B</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）另加多官能团单体</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Af</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f&gt;2</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，与单体</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具有相同的官能团）。</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852738"/>
            <a:ext cx="7791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矩形 4"/>
          <p:cNvSpPr>
            <a:spLocks noChangeArrowheads="1"/>
          </p:cNvSpPr>
          <p:nvPr/>
        </p:nvSpPr>
        <p:spPr bwMode="auto">
          <a:xfrm>
            <a:off x="2124075" y="3500438"/>
            <a:ext cx="5327650" cy="400050"/>
          </a:xfrm>
          <a:prstGeom prst="rect">
            <a:avLst/>
          </a:prstGeom>
          <a:solidFill>
            <a:srgbClr val="FFFFCC"/>
          </a:solidFill>
          <a:ln w="9525">
            <a:solidFill>
              <a:srgbClr val="CC3300"/>
            </a:solidFill>
            <a:miter lim="800000"/>
            <a:headEnd/>
            <a:tailEnd/>
          </a:ln>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两末端为支化单元，方括号内为线形链段。</a:t>
            </a:r>
          </a:p>
        </p:txBody>
      </p:sp>
      <p:sp>
        <p:nvSpPr>
          <p:cNvPr id="94214" name="矩形 5"/>
          <p:cNvSpPr>
            <a:spLocks noChangeArrowheads="1"/>
          </p:cNvSpPr>
          <p:nvPr/>
        </p:nvSpPr>
        <p:spPr bwMode="auto">
          <a:xfrm>
            <a:off x="684213" y="4076700"/>
            <a:ext cx="8064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端基</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a:t>
            </a:r>
            <a:r>
              <a:rPr lang="en-US" altLang="zh-CN" sz="2000" b="1" baseline="-25000">
                <a:solidFill>
                  <a:prstClr val="black"/>
                </a:solidFill>
                <a:latin typeface="Times New Roman" panose="02020603050405020304" pitchFamily="18" charset="0"/>
                <a:ea typeface="Adobe 楷体 Std R" pitchFamily="18" charset="-122"/>
                <a:cs typeface="Times New Roman" panose="02020603050405020304" pitchFamily="18" charset="0"/>
              </a:rPr>
              <a:t>f</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与</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B-B</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缩聚；端基</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B</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与</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A-A</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缩聚，端基</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与</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B-B </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缩聚，反复</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n</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次；最后端基</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B</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与多官能度</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Af</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缩聚。上式的总几率就是各步反应几率的乘积</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94215" name="矩形 5"/>
          <p:cNvSpPr>
            <a:spLocks noChangeArrowheads="1"/>
          </p:cNvSpPr>
          <p:nvPr/>
        </p:nvSpPr>
        <p:spPr bwMode="auto">
          <a:xfrm>
            <a:off x="1116013" y="765175"/>
            <a:ext cx="5735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2.7 </a:t>
            </a:r>
            <a:r>
              <a:rPr lang="zh-CN" altLang="en-US"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Gelation</a:t>
            </a:r>
            <a:r>
              <a:rPr lang="zh-CN" altLang="en-US" sz="2400" b="1" dirty="0">
                <a:solidFill>
                  <a:srgbClr val="0070C0"/>
                </a:solidFill>
                <a:latin typeface="Times New Roman" panose="02020603050405020304" pitchFamily="18" charset="0"/>
                <a:ea typeface="Adobe 楷体 Std R" pitchFamily="18" charset="-122"/>
                <a:cs typeface="Times New Roman" panose="02020603050405020304" pitchFamily="18" charset="0"/>
              </a:rPr>
              <a:t>）</a:t>
            </a:r>
          </a:p>
        </p:txBody>
      </p:sp>
      <p:pic>
        <p:nvPicPr>
          <p:cNvPr id="942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084763"/>
            <a:ext cx="7056438"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22362"/>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Line 4"/>
          <p:cNvSpPr>
            <a:spLocks noChangeShapeType="1"/>
          </p:cNvSpPr>
          <p:nvPr/>
        </p:nvSpPr>
        <p:spPr bwMode="auto">
          <a:xfrm>
            <a:off x="3563938" y="2492375"/>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a:solidFill>
                <a:prstClr val="black"/>
              </a:solidFill>
            </a:endParaRPr>
          </a:p>
        </p:txBody>
      </p:sp>
      <p:sp>
        <p:nvSpPr>
          <p:cNvPr id="33797" name="Line 5"/>
          <p:cNvSpPr>
            <a:spLocks noChangeShapeType="1"/>
          </p:cNvSpPr>
          <p:nvPr/>
        </p:nvSpPr>
        <p:spPr bwMode="auto">
          <a:xfrm>
            <a:off x="2438400" y="25146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a:solidFill>
                <a:prstClr val="black"/>
              </a:solidFill>
            </a:endParaRPr>
          </a:p>
        </p:txBody>
      </p:sp>
      <p:sp>
        <p:nvSpPr>
          <p:cNvPr id="33798" name="Line 6"/>
          <p:cNvSpPr>
            <a:spLocks noChangeShapeType="1"/>
          </p:cNvSpPr>
          <p:nvPr/>
        </p:nvSpPr>
        <p:spPr bwMode="auto">
          <a:xfrm>
            <a:off x="1752600" y="25146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a:solidFill>
                <a:prstClr val="black"/>
              </a:solidFill>
            </a:endParaRPr>
          </a:p>
        </p:txBody>
      </p:sp>
      <p:sp>
        <p:nvSpPr>
          <p:cNvPr id="33800" name="Rectangle 8"/>
          <p:cNvSpPr>
            <a:spLocks noChangeArrowheads="1"/>
          </p:cNvSpPr>
          <p:nvPr/>
        </p:nvSpPr>
        <p:spPr bwMode="auto">
          <a:xfrm>
            <a:off x="4284663" y="2781300"/>
            <a:ext cx="47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dirty="0">
                <a:solidFill>
                  <a:prstClr val="black"/>
                </a:solidFill>
                <a:latin typeface="Times New Roman" pitchFamily="18" charset="0"/>
                <a:cs typeface="Times New Roman" pitchFamily="18" charset="0"/>
              </a:rPr>
              <a:t>the probability of a</a:t>
            </a:r>
            <a:r>
              <a:rPr kumimoji="1" lang="en-US" altLang="zh-CN" sz="2400" dirty="0">
                <a:solidFill>
                  <a:srgbClr val="0000FF"/>
                </a:solidFill>
                <a:latin typeface="Times New Roman" pitchFamily="18" charset="0"/>
                <a:cs typeface="Times New Roman" pitchFamily="18" charset="0"/>
              </a:rPr>
              <a:t> </a:t>
            </a:r>
            <a:r>
              <a:rPr kumimoji="1" lang="en-US" altLang="zh-CN" sz="2400" dirty="0">
                <a:solidFill>
                  <a:srgbClr val="CC0000"/>
                </a:solidFill>
                <a:latin typeface="Times New Roman" pitchFamily="18" charset="0"/>
                <a:cs typeface="Times New Roman" pitchFamily="18" charset="0"/>
              </a:rPr>
              <a:t>B group</a:t>
            </a:r>
            <a:r>
              <a:rPr kumimoji="1" lang="en-US" altLang="zh-CN" sz="2400" dirty="0">
                <a:solidFill>
                  <a:srgbClr val="0000FF"/>
                </a:solidFill>
                <a:latin typeface="Times New Roman" pitchFamily="18" charset="0"/>
                <a:cs typeface="Times New Roman" pitchFamily="18" charset="0"/>
              </a:rPr>
              <a:t> </a:t>
            </a:r>
            <a:r>
              <a:rPr kumimoji="1" lang="en-US" altLang="zh-CN" sz="2400" dirty="0">
                <a:solidFill>
                  <a:prstClr val="black"/>
                </a:solidFill>
                <a:latin typeface="Times New Roman" pitchFamily="18" charset="0"/>
                <a:cs typeface="Times New Roman" pitchFamily="18" charset="0"/>
              </a:rPr>
              <a:t>reacted with a</a:t>
            </a:r>
            <a:r>
              <a:rPr kumimoji="1" lang="en-US" altLang="zh-CN" sz="2400" dirty="0">
                <a:solidFill>
                  <a:srgbClr val="0000FF"/>
                </a:solidFill>
                <a:latin typeface="Times New Roman" pitchFamily="18" charset="0"/>
                <a:cs typeface="Times New Roman" pitchFamily="18" charset="0"/>
              </a:rPr>
              <a:t> </a:t>
            </a:r>
            <a:r>
              <a:rPr kumimoji="1" lang="en-US" altLang="zh-CN" sz="2400" dirty="0">
                <a:solidFill>
                  <a:srgbClr val="CC0000"/>
                </a:solidFill>
                <a:latin typeface="Times New Roman" pitchFamily="18" charset="0"/>
                <a:cs typeface="Times New Roman" pitchFamily="18" charset="0"/>
              </a:rPr>
              <a:t>branch unit A</a:t>
            </a:r>
            <a:r>
              <a:rPr kumimoji="1" lang="en-US" altLang="zh-CN" sz="2400" dirty="0">
                <a:solidFill>
                  <a:prstClr val="black"/>
                </a:solidFill>
                <a:latin typeface="Times New Roman" pitchFamily="18" charset="0"/>
                <a:cs typeface="Times New Roman" pitchFamily="18" charset="0"/>
              </a:rPr>
              <a:t>,</a:t>
            </a:r>
            <a:r>
              <a:rPr kumimoji="1" lang="en-US" altLang="zh-CN" sz="2400" dirty="0">
                <a:solidFill>
                  <a:srgbClr val="0000FF"/>
                </a:solidFill>
                <a:latin typeface="Times New Roman" pitchFamily="18" charset="0"/>
                <a:cs typeface="Times New Roman" pitchFamily="18" charset="0"/>
              </a:rPr>
              <a:t> </a:t>
            </a:r>
            <a:r>
              <a:rPr lang="en-US" altLang="zh-CN" sz="2400" dirty="0" err="1">
                <a:solidFill>
                  <a:prstClr val="black"/>
                </a:solidFill>
                <a:latin typeface="Times New Roman" pitchFamily="18" charset="0"/>
                <a:cs typeface="Times New Roman" pitchFamily="18" charset="0"/>
              </a:rPr>
              <a:t>p</a:t>
            </a:r>
            <a:r>
              <a:rPr kumimoji="1" lang="en-US" altLang="zh-CN" sz="2400" baseline="-30000" dirty="0" err="1">
                <a:solidFill>
                  <a:srgbClr val="0000FF"/>
                </a:solidFill>
                <a:latin typeface="Times New Roman" pitchFamily="18" charset="0"/>
                <a:cs typeface="Times New Roman" pitchFamily="18" charset="0"/>
              </a:rPr>
              <a:t>B</a:t>
            </a:r>
            <a:r>
              <a:rPr kumimoji="1" lang="el-GR" altLang="zh-CN" sz="2400" dirty="0">
                <a:solidFill>
                  <a:srgbClr val="0000FF"/>
                </a:solidFill>
                <a:latin typeface="Times New Roman" pitchFamily="18" charset="0"/>
                <a:cs typeface="Times New Roman" pitchFamily="18" charset="0"/>
              </a:rPr>
              <a:t>ρ</a:t>
            </a:r>
            <a:r>
              <a:rPr kumimoji="1" lang="en-US" altLang="zh-CN" sz="2400" dirty="0">
                <a:solidFill>
                  <a:srgbClr val="0000FF"/>
                </a:solidFill>
                <a:latin typeface="Times New Roman" pitchFamily="18" charset="0"/>
                <a:cs typeface="Times New Roman" pitchFamily="18" charset="0"/>
              </a:rPr>
              <a:t> </a:t>
            </a:r>
          </a:p>
        </p:txBody>
      </p:sp>
      <p:sp>
        <p:nvSpPr>
          <p:cNvPr id="33801" name="Rectangle 9"/>
          <p:cNvSpPr>
            <a:spLocks noChangeArrowheads="1"/>
          </p:cNvSpPr>
          <p:nvPr/>
        </p:nvSpPr>
        <p:spPr bwMode="auto">
          <a:xfrm>
            <a:off x="3581400" y="3933825"/>
            <a:ext cx="5562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prstClr val="black"/>
                </a:solidFill>
                <a:latin typeface="Times New Roman" pitchFamily="18" charset="0"/>
                <a:cs typeface="Times New Roman" pitchFamily="18" charset="0"/>
              </a:rPr>
              <a:t>the extent of reaction of </a:t>
            </a:r>
            <a:r>
              <a:rPr kumimoji="1" lang="en-US" altLang="zh-CN" sz="2400">
                <a:solidFill>
                  <a:srgbClr val="CC0000"/>
                </a:solidFill>
                <a:latin typeface="Times New Roman" pitchFamily="18" charset="0"/>
                <a:cs typeface="Times New Roman" pitchFamily="18" charset="0"/>
              </a:rPr>
              <a:t>group A</a:t>
            </a:r>
            <a:r>
              <a:rPr kumimoji="1" lang="en-US" altLang="zh-CN" sz="2400">
                <a:solidFill>
                  <a:prstClr val="black"/>
                </a:solidFill>
                <a:latin typeface="Times New Roman" pitchFamily="18" charset="0"/>
                <a:cs typeface="Times New Roman" pitchFamily="18" charset="0"/>
              </a:rPr>
              <a:t> inside the bracket, </a:t>
            </a:r>
            <a:r>
              <a:rPr lang="en-US" altLang="zh-CN" sz="2400">
                <a:solidFill>
                  <a:prstClr val="black"/>
                </a:solidFill>
                <a:latin typeface="Times New Roman" pitchFamily="18" charset="0"/>
                <a:cs typeface="Times New Roman" pitchFamily="18" charset="0"/>
              </a:rPr>
              <a:t>p</a:t>
            </a:r>
            <a:r>
              <a:rPr kumimoji="1" lang="en-US" altLang="zh-CN" sz="2400" baseline="-25000">
                <a:solidFill>
                  <a:srgbClr val="0000FF"/>
                </a:solidFill>
                <a:latin typeface="Times New Roman" pitchFamily="18" charset="0"/>
                <a:cs typeface="Times New Roman" pitchFamily="18" charset="0"/>
              </a:rPr>
              <a:t>A</a:t>
            </a:r>
            <a:r>
              <a:rPr kumimoji="1" lang="en-US" altLang="zh-CN" sz="2400">
                <a:solidFill>
                  <a:prstClr val="black"/>
                </a:solidFill>
                <a:latin typeface="Times New Roman" pitchFamily="18" charset="0"/>
                <a:cs typeface="Times New Roman" pitchFamily="18" charset="0"/>
              </a:rPr>
              <a:t>. </a:t>
            </a:r>
          </a:p>
        </p:txBody>
      </p:sp>
      <p:sp>
        <p:nvSpPr>
          <p:cNvPr id="33802" name="Rectangle 10"/>
          <p:cNvSpPr>
            <a:spLocks noChangeArrowheads="1"/>
          </p:cNvSpPr>
          <p:nvPr/>
        </p:nvSpPr>
        <p:spPr bwMode="auto">
          <a:xfrm>
            <a:off x="3132138" y="4868863"/>
            <a:ext cx="5867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dirty="0">
                <a:solidFill>
                  <a:prstClr val="black"/>
                </a:solidFill>
                <a:latin typeface="Times New Roman" pitchFamily="18" charset="0"/>
                <a:cs typeface="Times New Roman" pitchFamily="18" charset="0"/>
              </a:rPr>
              <a:t>the</a:t>
            </a:r>
            <a:r>
              <a:rPr kumimoji="1" lang="en-US" altLang="zh-CN" sz="3000" dirty="0">
                <a:solidFill>
                  <a:prstClr val="black"/>
                </a:solidFill>
                <a:latin typeface="Times New Roman" pitchFamily="18" charset="0"/>
                <a:cs typeface="Times New Roman" pitchFamily="18" charset="0"/>
              </a:rPr>
              <a:t> </a:t>
            </a:r>
            <a:r>
              <a:rPr kumimoji="1" lang="en-US" altLang="zh-CN" sz="2400" dirty="0">
                <a:solidFill>
                  <a:prstClr val="black"/>
                </a:solidFill>
                <a:latin typeface="Times New Roman" pitchFamily="18" charset="0"/>
                <a:cs typeface="Times New Roman" pitchFamily="18" charset="0"/>
              </a:rPr>
              <a:t>probability that a </a:t>
            </a:r>
            <a:r>
              <a:rPr kumimoji="1" lang="en-US" altLang="zh-CN" sz="2400" dirty="0">
                <a:solidFill>
                  <a:srgbClr val="CC0000"/>
                </a:solidFill>
                <a:latin typeface="Times New Roman" pitchFamily="18" charset="0"/>
                <a:cs typeface="Times New Roman" pitchFamily="18" charset="0"/>
              </a:rPr>
              <a:t>B group</a:t>
            </a:r>
            <a:r>
              <a:rPr kumimoji="1" lang="en-US" altLang="zh-CN" sz="2400" dirty="0">
                <a:solidFill>
                  <a:prstClr val="black"/>
                </a:solidFill>
                <a:latin typeface="Times New Roman" pitchFamily="18" charset="0"/>
                <a:cs typeface="Times New Roman" pitchFamily="18" charset="0"/>
              </a:rPr>
              <a:t> reacted with a </a:t>
            </a:r>
            <a:r>
              <a:rPr kumimoji="1" lang="en-US" altLang="zh-CN" sz="2400" dirty="0">
                <a:solidFill>
                  <a:srgbClr val="CC0000"/>
                </a:solidFill>
                <a:latin typeface="Times New Roman" pitchFamily="18" charset="0"/>
                <a:cs typeface="Times New Roman" pitchFamily="18" charset="0"/>
              </a:rPr>
              <a:t>non-branch unit A-A</a:t>
            </a:r>
            <a:r>
              <a:rPr kumimoji="1" lang="en-US" altLang="zh-CN" sz="2400" dirty="0">
                <a:solidFill>
                  <a:prstClr val="black"/>
                </a:solidFill>
                <a:latin typeface="Times New Roman" pitchFamily="18" charset="0"/>
                <a:cs typeface="Times New Roman" pitchFamily="18" charset="0"/>
              </a:rPr>
              <a:t>, </a:t>
            </a:r>
            <a:r>
              <a:rPr lang="en-US" altLang="zh-CN" sz="2400" dirty="0" err="1">
                <a:solidFill>
                  <a:prstClr val="black"/>
                </a:solidFill>
                <a:latin typeface="Times New Roman" pitchFamily="18" charset="0"/>
                <a:cs typeface="Times New Roman" pitchFamily="18" charset="0"/>
              </a:rPr>
              <a:t>p</a:t>
            </a:r>
            <a:r>
              <a:rPr kumimoji="1" lang="en-US" altLang="zh-CN" sz="2400" baseline="-25000" dirty="0" err="1">
                <a:solidFill>
                  <a:srgbClr val="0000FF"/>
                </a:solidFill>
                <a:latin typeface="Times New Roman" pitchFamily="18" charset="0"/>
                <a:cs typeface="Times New Roman" pitchFamily="18" charset="0"/>
              </a:rPr>
              <a:t>B</a:t>
            </a:r>
            <a:r>
              <a:rPr kumimoji="1" lang="en-US" altLang="zh-CN" sz="2400" dirty="0">
                <a:solidFill>
                  <a:srgbClr val="0000FF"/>
                </a:solidFill>
                <a:latin typeface="Times New Roman" pitchFamily="18" charset="0"/>
                <a:cs typeface="Times New Roman" pitchFamily="18" charset="0"/>
              </a:rPr>
              <a:t> (</a:t>
            </a:r>
            <a:r>
              <a:rPr kumimoji="1" lang="he-IL" altLang="zh-CN" sz="2400" dirty="0">
                <a:solidFill>
                  <a:srgbClr val="0000FF"/>
                </a:solidFill>
                <a:latin typeface="Times New Roman" pitchFamily="18" charset="0"/>
                <a:cs typeface="Times New Roman" pitchFamily="18" charset="0"/>
              </a:rPr>
              <a:t>1</a:t>
            </a:r>
            <a:r>
              <a:rPr kumimoji="1" lang="zh-CN" altLang="zh-CN" sz="2400" dirty="0">
                <a:solidFill>
                  <a:srgbClr val="0000FF"/>
                </a:solidFill>
                <a:latin typeface="Times New Roman" pitchFamily="18" charset="0"/>
                <a:cs typeface="Times New Roman" pitchFamily="18" charset="0"/>
              </a:rPr>
              <a:t>-</a:t>
            </a:r>
            <a:r>
              <a:rPr kumimoji="1" lang="el-GR" altLang="zh-CN" sz="2400" dirty="0">
                <a:solidFill>
                  <a:srgbClr val="0000FF"/>
                </a:solidFill>
                <a:latin typeface="Times New Roman" pitchFamily="18" charset="0"/>
                <a:cs typeface="Times New Roman" pitchFamily="18" charset="0"/>
              </a:rPr>
              <a:t>ρ)</a:t>
            </a:r>
            <a:r>
              <a:rPr kumimoji="1" lang="en-US" altLang="zh-CN" sz="1400" dirty="0">
                <a:solidFill>
                  <a:prstClr val="black"/>
                </a:solidFill>
                <a:latin typeface="Times New Roman" pitchFamily="18" charset="0"/>
                <a:cs typeface="Times New Roman" pitchFamily="18" charset="0"/>
              </a:rPr>
              <a:t> </a:t>
            </a:r>
          </a:p>
        </p:txBody>
      </p:sp>
      <p:cxnSp>
        <p:nvCxnSpPr>
          <p:cNvPr id="33804" name="AutoShape 12"/>
          <p:cNvCxnSpPr>
            <a:cxnSpLocks noChangeShapeType="1"/>
          </p:cNvCxnSpPr>
          <p:nvPr/>
        </p:nvCxnSpPr>
        <p:spPr bwMode="auto">
          <a:xfrm rot="16200000" flipH="1">
            <a:off x="3649662" y="2598738"/>
            <a:ext cx="777875" cy="6096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05" name="AutoShape 13"/>
          <p:cNvCxnSpPr>
            <a:cxnSpLocks noChangeShapeType="1"/>
          </p:cNvCxnSpPr>
          <p:nvPr/>
        </p:nvCxnSpPr>
        <p:spPr bwMode="auto">
          <a:xfrm rot="16200000" flipH="1">
            <a:off x="2262981" y="3071019"/>
            <a:ext cx="1874838" cy="7620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06" name="AutoShape 14"/>
          <p:cNvCxnSpPr>
            <a:cxnSpLocks noChangeShapeType="1"/>
          </p:cNvCxnSpPr>
          <p:nvPr/>
        </p:nvCxnSpPr>
        <p:spPr bwMode="auto">
          <a:xfrm rot="16200000" flipH="1">
            <a:off x="1081881" y="3337719"/>
            <a:ext cx="2789238" cy="11430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3799" name="Line 7"/>
          <p:cNvSpPr>
            <a:spLocks noChangeShapeType="1"/>
          </p:cNvSpPr>
          <p:nvPr/>
        </p:nvSpPr>
        <p:spPr bwMode="auto">
          <a:xfrm>
            <a:off x="827088" y="2492375"/>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a:solidFill>
                <a:prstClr val="black"/>
              </a:solidFill>
            </a:endParaRPr>
          </a:p>
        </p:txBody>
      </p:sp>
      <p:sp>
        <p:nvSpPr>
          <p:cNvPr id="33803" name="Rectangle 11"/>
          <p:cNvSpPr>
            <a:spLocks noChangeArrowheads="1"/>
          </p:cNvSpPr>
          <p:nvPr/>
        </p:nvSpPr>
        <p:spPr bwMode="auto">
          <a:xfrm>
            <a:off x="2268538" y="6021388"/>
            <a:ext cx="5256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2400">
                <a:solidFill>
                  <a:prstClr val="black"/>
                </a:solidFill>
                <a:latin typeface="Times New Roman" pitchFamily="18" charset="0"/>
                <a:cs typeface="Times New Roman" pitchFamily="18" charset="0"/>
              </a:rPr>
              <a:t>the extent of reaction of </a:t>
            </a:r>
            <a:r>
              <a:rPr kumimoji="1" lang="en-US" altLang="zh-CN" sz="2400">
                <a:solidFill>
                  <a:srgbClr val="CC0000"/>
                </a:solidFill>
                <a:latin typeface="Times New Roman" pitchFamily="18" charset="0"/>
                <a:cs typeface="Times New Roman" pitchFamily="18" charset="0"/>
              </a:rPr>
              <a:t>group A</a:t>
            </a:r>
            <a:r>
              <a:rPr kumimoji="1" lang="en-US" altLang="zh-CN" sz="2400">
                <a:solidFill>
                  <a:prstClr val="black"/>
                </a:solidFill>
                <a:latin typeface="Times New Roman" pitchFamily="18" charset="0"/>
                <a:cs typeface="Times New Roman" pitchFamily="18" charset="0"/>
              </a:rPr>
              <a:t>, </a:t>
            </a:r>
            <a:r>
              <a:rPr lang="en-US" altLang="zh-CN" sz="2400">
                <a:solidFill>
                  <a:prstClr val="black"/>
                </a:solidFill>
                <a:latin typeface="Times New Roman" pitchFamily="18" charset="0"/>
                <a:cs typeface="Times New Roman" pitchFamily="18" charset="0"/>
              </a:rPr>
              <a:t>p</a:t>
            </a:r>
            <a:r>
              <a:rPr kumimoji="1" lang="en-US" altLang="zh-CN" sz="2400" baseline="-25000">
                <a:solidFill>
                  <a:srgbClr val="0000FF"/>
                </a:solidFill>
                <a:latin typeface="Times New Roman" pitchFamily="18" charset="0"/>
                <a:cs typeface="Times New Roman" pitchFamily="18" charset="0"/>
              </a:rPr>
              <a:t>A</a:t>
            </a:r>
          </a:p>
        </p:txBody>
      </p:sp>
      <p:cxnSp>
        <p:nvCxnSpPr>
          <p:cNvPr id="33807" name="AutoShape 15"/>
          <p:cNvCxnSpPr>
            <a:cxnSpLocks noChangeShapeType="1"/>
          </p:cNvCxnSpPr>
          <p:nvPr/>
        </p:nvCxnSpPr>
        <p:spPr bwMode="auto">
          <a:xfrm rot="16200000" flipH="1">
            <a:off x="-131762" y="3908425"/>
            <a:ext cx="3740150" cy="1060450"/>
          </a:xfrm>
          <a:prstGeom prst="bentConnector3">
            <a:avLst>
              <a:gd name="adj1" fmla="val 100676"/>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95246" name="Text Box 17"/>
          <p:cNvSpPr txBox="1">
            <a:spLocks noChangeArrowheads="1"/>
          </p:cNvSpPr>
          <p:nvPr/>
        </p:nvSpPr>
        <p:spPr bwMode="auto">
          <a:xfrm>
            <a:off x="7667625" y="0"/>
            <a:ext cx="1476375" cy="2347913"/>
          </a:xfrm>
          <a:prstGeom prst="rect">
            <a:avLst/>
          </a:prstGeom>
          <a:solidFill>
            <a:srgbClr val="FFFFCC"/>
          </a:solidFill>
          <a:ln w="9525">
            <a:solidFill>
              <a:schemeClr val="tx1"/>
            </a:solidFill>
            <a:miter lim="800000"/>
            <a:headEnd/>
            <a:tailEnd/>
          </a:ln>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50000"/>
              </a:spcBef>
              <a:spcAft>
                <a:spcPct val="0"/>
              </a:spcAft>
            </a:pPr>
            <a:r>
              <a:rPr lang="en-US" altLang="zh-CN" sz="2400" dirty="0">
                <a:solidFill>
                  <a:prstClr val="black"/>
                </a:solidFill>
                <a:latin typeface="Times New Roman" pitchFamily="18" charset="0"/>
                <a:cs typeface="Times New Roman" pitchFamily="18" charset="0"/>
              </a:rPr>
              <a:t>In System,</a:t>
            </a:r>
          </a:p>
          <a:p>
            <a:pPr eaLnBrk="1" fontAlgn="base" hangingPunct="1">
              <a:spcBef>
                <a:spcPct val="50000"/>
              </a:spcBef>
              <a:spcAft>
                <a:spcPct val="0"/>
              </a:spcAft>
            </a:pPr>
            <a:r>
              <a:rPr lang="en-US" altLang="zh-CN" sz="2400" dirty="0">
                <a:solidFill>
                  <a:srgbClr val="0000FF"/>
                </a:solidFill>
                <a:latin typeface="Times New Roman" pitchFamily="18" charset="0"/>
                <a:cs typeface="Times New Roman" pitchFamily="18" charset="0"/>
              </a:rPr>
              <a:t>A-A</a:t>
            </a:r>
          </a:p>
          <a:p>
            <a:pPr eaLnBrk="1" fontAlgn="base" hangingPunct="1">
              <a:spcBef>
                <a:spcPct val="50000"/>
              </a:spcBef>
              <a:spcAft>
                <a:spcPct val="0"/>
              </a:spcAft>
            </a:pPr>
            <a:r>
              <a:rPr lang="en-US" altLang="zh-CN" sz="2400" dirty="0">
                <a:solidFill>
                  <a:srgbClr val="0000FF"/>
                </a:solidFill>
                <a:latin typeface="Times New Roman" pitchFamily="18" charset="0"/>
                <a:cs typeface="Times New Roman" pitchFamily="18" charset="0"/>
              </a:rPr>
              <a:t>B-B</a:t>
            </a:r>
          </a:p>
          <a:p>
            <a:pPr eaLnBrk="1" fontAlgn="base" hangingPunct="1">
              <a:spcBef>
                <a:spcPct val="50000"/>
              </a:spcBef>
              <a:spcAft>
                <a:spcPct val="0"/>
              </a:spcAft>
            </a:pPr>
            <a:r>
              <a:rPr lang="en-US" altLang="zh-CN" sz="2400" dirty="0">
                <a:solidFill>
                  <a:srgbClr val="0000FF"/>
                </a:solidFill>
                <a:latin typeface="Times New Roman" pitchFamily="18" charset="0"/>
                <a:cs typeface="Times New Roman" pitchFamily="18" charset="0"/>
              </a:rPr>
              <a:t>A┳A</a:t>
            </a:r>
          </a:p>
          <a:p>
            <a:pPr eaLnBrk="1" fontAlgn="base" hangingPunct="1">
              <a:lnSpc>
                <a:spcPct val="65000"/>
              </a:lnSpc>
              <a:spcBef>
                <a:spcPct val="0"/>
              </a:spcBef>
              <a:spcAft>
                <a:spcPct val="0"/>
              </a:spcAft>
            </a:pPr>
            <a:r>
              <a:rPr lang="en-US" altLang="zh-CN" sz="2400" dirty="0">
                <a:solidFill>
                  <a:srgbClr val="0000FF"/>
                </a:solidFill>
                <a:latin typeface="Times New Roman" pitchFamily="18" charset="0"/>
                <a:cs typeface="Times New Roman" pitchFamily="18" charset="0"/>
              </a:rPr>
              <a:t>   A</a:t>
            </a:r>
          </a:p>
        </p:txBody>
      </p:sp>
      <p:pic>
        <p:nvPicPr>
          <p:cNvPr id="952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844675"/>
            <a:ext cx="4724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8" name="矩形 5"/>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dirty="0">
                <a:solidFill>
                  <a:srgbClr val="0070C0"/>
                </a:solidFill>
                <a:latin typeface="Times New Roman" pitchFamily="18" charset="0"/>
                <a:cs typeface="Times New Roman" pitchFamily="18" charset="0"/>
              </a:rPr>
              <a:t>2.7 </a:t>
            </a:r>
            <a:r>
              <a:rPr lang="zh-CN" altLang="en-US" sz="2400" b="1" dirty="0">
                <a:solidFill>
                  <a:srgbClr val="0070C0"/>
                </a:solidFill>
                <a:latin typeface="Times New Roman" pitchFamily="18" charset="0"/>
                <a:cs typeface="Times New Roman" pitchFamily="18" charset="0"/>
              </a:rPr>
              <a:t>体型缩聚和凝胶化作用（</a:t>
            </a:r>
            <a:r>
              <a:rPr lang="en-US" altLang="zh-CN" sz="2400" b="1" dirty="0">
                <a:solidFill>
                  <a:srgbClr val="0070C0"/>
                </a:solidFill>
                <a:latin typeface="Times New Roman" pitchFamily="18" charset="0"/>
                <a:cs typeface="Times New Roman" pitchFamily="18" charset="0"/>
              </a:rPr>
              <a:t>Gelation</a:t>
            </a:r>
            <a:r>
              <a:rPr lang="zh-CN" altLang="en-US" sz="2400" b="1" dirty="0">
                <a:solidFill>
                  <a:srgbClr val="0070C0"/>
                </a:solidFill>
                <a:latin typeface="Times New Roman" pitchFamily="18" charset="0"/>
                <a:cs typeface="Times New Roman" pitchFamily="18" charset="0"/>
              </a:rPr>
              <a:t>）</a:t>
            </a:r>
          </a:p>
        </p:txBody>
      </p:sp>
      <p:sp>
        <p:nvSpPr>
          <p:cNvPr id="95249" name="TextBox 22"/>
          <p:cNvSpPr txBox="1">
            <a:spLocks noChangeArrowheads="1"/>
          </p:cNvSpPr>
          <p:nvPr/>
        </p:nvSpPr>
        <p:spPr bwMode="auto">
          <a:xfrm>
            <a:off x="684213" y="1341438"/>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b="1">
                <a:solidFill>
                  <a:srgbClr val="C00000"/>
                </a:solidFill>
                <a:latin typeface="Times New Roman" pitchFamily="18" charset="0"/>
                <a:cs typeface="Times New Roman" pitchFamily="18" charset="0"/>
              </a:rPr>
              <a:t>建立</a:t>
            </a:r>
            <a:r>
              <a:rPr lang="el-GR" altLang="zh-CN" sz="2000" b="1">
                <a:solidFill>
                  <a:srgbClr val="C00000"/>
                </a:solidFill>
                <a:latin typeface="Times New Roman" pitchFamily="18" charset="0"/>
                <a:cs typeface="Times New Roman" pitchFamily="18" charset="0"/>
              </a:rPr>
              <a:t>α</a:t>
            </a:r>
            <a:r>
              <a:rPr lang="zh-CN" altLang="en-US" sz="2000" b="1">
                <a:solidFill>
                  <a:srgbClr val="C00000"/>
                </a:solidFill>
                <a:latin typeface="Times New Roman" pitchFamily="18" charset="0"/>
                <a:cs typeface="Times New Roman" pitchFamily="18" charset="0"/>
              </a:rPr>
              <a:t>与</a:t>
            </a:r>
            <a:r>
              <a:rPr lang="en-US" altLang="zh-CN" sz="2000" b="1">
                <a:solidFill>
                  <a:srgbClr val="C00000"/>
                </a:solidFill>
                <a:latin typeface="Times New Roman" pitchFamily="18" charset="0"/>
                <a:cs typeface="Times New Roman" pitchFamily="18" charset="0"/>
              </a:rPr>
              <a:t>p</a:t>
            </a:r>
            <a:r>
              <a:rPr lang="zh-CN" altLang="en-US" sz="2000" b="1">
                <a:solidFill>
                  <a:srgbClr val="C00000"/>
                </a:solidFill>
                <a:latin typeface="Times New Roman" pitchFamily="18" charset="0"/>
                <a:cs typeface="Times New Roman" pitchFamily="18" charset="0"/>
              </a:rPr>
              <a:t>的关系</a:t>
            </a:r>
          </a:p>
        </p:txBody>
      </p:sp>
    </p:spTree>
    <p:extLst>
      <p:ext uri="{BB962C8B-B14F-4D97-AF65-F5344CB8AC3E}">
        <p14:creationId xmlns:p14="http://schemas.microsoft.com/office/powerpoint/2010/main" val="139827738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blinds(horizontal)">
                                      <p:cBhvr>
                                        <p:cTn id="7" dur="500"/>
                                        <p:tgtEl>
                                          <p:spTgt spid="33799"/>
                                        </p:tgtEl>
                                      </p:cBhvr>
                                    </p:animEffect>
                                  </p:childTnLst>
                                </p:cTn>
                              </p:par>
                              <p:par>
                                <p:cTn id="8" presetID="3" presetClass="entr" presetSubtype="10" fill="hold" nodeType="withEffect">
                                  <p:stCondLst>
                                    <p:cond delay="0"/>
                                  </p:stCondLst>
                                  <p:childTnLst>
                                    <p:set>
                                      <p:cBhvr>
                                        <p:cTn id="9" dur="1" fill="hold">
                                          <p:stCondLst>
                                            <p:cond delay="0"/>
                                          </p:stCondLst>
                                        </p:cTn>
                                        <p:tgtEl>
                                          <p:spTgt spid="33807"/>
                                        </p:tgtEl>
                                        <p:attrNameLst>
                                          <p:attrName>style.visibility</p:attrName>
                                        </p:attrNameLst>
                                      </p:cBhvr>
                                      <p:to>
                                        <p:strVal val="visible"/>
                                      </p:to>
                                    </p:set>
                                    <p:animEffect transition="in" filter="blinds(horizontal)">
                                      <p:cBhvr>
                                        <p:cTn id="10" dur="500"/>
                                        <p:tgtEl>
                                          <p:spTgt spid="3380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3803"/>
                                        </p:tgtEl>
                                        <p:attrNameLst>
                                          <p:attrName>style.visibility</p:attrName>
                                        </p:attrNameLst>
                                      </p:cBhvr>
                                      <p:to>
                                        <p:strVal val="visible"/>
                                      </p:to>
                                    </p:set>
                                    <p:animEffect transition="in" filter="blinds(horizontal)">
                                      <p:cBhvr>
                                        <p:cTn id="15" dur="500"/>
                                        <p:tgtEl>
                                          <p:spTgt spid="3380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798"/>
                                        </p:tgtEl>
                                        <p:attrNameLst>
                                          <p:attrName>style.visibility</p:attrName>
                                        </p:attrNameLst>
                                      </p:cBhvr>
                                      <p:to>
                                        <p:strVal val="visible"/>
                                      </p:to>
                                    </p:set>
                                    <p:animEffect transition="in" filter="wipe(left)">
                                      <p:cBhvr>
                                        <p:cTn id="20" dur="500"/>
                                        <p:tgtEl>
                                          <p:spTgt spid="337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3806"/>
                                        </p:tgtEl>
                                        <p:attrNameLst>
                                          <p:attrName>style.visibility</p:attrName>
                                        </p:attrNameLst>
                                      </p:cBhvr>
                                      <p:to>
                                        <p:strVal val="visible"/>
                                      </p:to>
                                    </p:set>
                                    <p:animEffect transition="in" filter="wipe(left)">
                                      <p:cBhvr>
                                        <p:cTn id="25" dur="500"/>
                                        <p:tgtEl>
                                          <p:spTgt spid="33806"/>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802"/>
                                        </p:tgtEl>
                                        <p:attrNameLst>
                                          <p:attrName>style.visibility</p:attrName>
                                        </p:attrNameLst>
                                      </p:cBhvr>
                                      <p:to>
                                        <p:strVal val="visible"/>
                                      </p:to>
                                    </p:set>
                                    <p:animEffect transition="in" filter="wipe(left)">
                                      <p:cBhvr>
                                        <p:cTn id="29" dur="500"/>
                                        <p:tgtEl>
                                          <p:spTgt spid="3380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797"/>
                                        </p:tgtEl>
                                        <p:attrNameLst>
                                          <p:attrName>style.visibility</p:attrName>
                                        </p:attrNameLst>
                                      </p:cBhvr>
                                      <p:to>
                                        <p:strVal val="visible"/>
                                      </p:to>
                                    </p:set>
                                    <p:animEffect transition="in" filter="wipe(left)">
                                      <p:cBhvr>
                                        <p:cTn id="34" dur="500"/>
                                        <p:tgtEl>
                                          <p:spTgt spid="3379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3805"/>
                                        </p:tgtEl>
                                        <p:attrNameLst>
                                          <p:attrName>style.visibility</p:attrName>
                                        </p:attrNameLst>
                                      </p:cBhvr>
                                      <p:to>
                                        <p:strVal val="visible"/>
                                      </p:to>
                                    </p:set>
                                    <p:animEffect transition="in" filter="wipe(left)">
                                      <p:cBhvr>
                                        <p:cTn id="39" dur="500"/>
                                        <p:tgtEl>
                                          <p:spTgt spid="33805"/>
                                        </p:tgtEl>
                                      </p:cBhvr>
                                    </p:animEffect>
                                  </p:childTnLst>
                                </p:cTn>
                              </p:par>
                            </p:childTnLst>
                          </p:cTn>
                        </p:par>
                        <p:par>
                          <p:cTn id="40" fill="hold" nodeType="afterGroup">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3801"/>
                                        </p:tgtEl>
                                        <p:attrNameLst>
                                          <p:attrName>style.visibility</p:attrName>
                                        </p:attrNameLst>
                                      </p:cBhvr>
                                      <p:to>
                                        <p:strVal val="visible"/>
                                      </p:to>
                                    </p:set>
                                    <p:animEffect transition="in" filter="wipe(left)">
                                      <p:cBhvr>
                                        <p:cTn id="43" dur="500"/>
                                        <p:tgtEl>
                                          <p:spTgt spid="3380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3796"/>
                                        </p:tgtEl>
                                        <p:attrNameLst>
                                          <p:attrName>style.visibility</p:attrName>
                                        </p:attrNameLst>
                                      </p:cBhvr>
                                      <p:to>
                                        <p:strVal val="visible"/>
                                      </p:to>
                                    </p:set>
                                    <p:animEffect transition="in" filter="wipe(left)">
                                      <p:cBhvr>
                                        <p:cTn id="48" dur="500"/>
                                        <p:tgtEl>
                                          <p:spTgt spid="3379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3804"/>
                                        </p:tgtEl>
                                        <p:attrNameLst>
                                          <p:attrName>style.visibility</p:attrName>
                                        </p:attrNameLst>
                                      </p:cBhvr>
                                      <p:to>
                                        <p:strVal val="visible"/>
                                      </p:to>
                                    </p:set>
                                    <p:animEffect transition="in" filter="wipe(left)">
                                      <p:cBhvr>
                                        <p:cTn id="53" dur="500"/>
                                        <p:tgtEl>
                                          <p:spTgt spid="33804"/>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3800"/>
                                        </p:tgtEl>
                                        <p:attrNameLst>
                                          <p:attrName>style.visibility</p:attrName>
                                        </p:attrNameLst>
                                      </p:cBhvr>
                                      <p:to>
                                        <p:strVal val="visible"/>
                                      </p:to>
                                    </p:set>
                                    <p:animEffect transition="in" filter="wipe(left)">
                                      <p:cBhvr>
                                        <p:cTn id="57"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797" grpId="0" animBg="1"/>
      <p:bldP spid="33798" grpId="0" animBg="1"/>
      <p:bldP spid="33800" grpId="0" autoUpdateAnimBg="0"/>
      <p:bldP spid="33801" grpId="0" autoUpdateAnimBg="0"/>
      <p:bldP spid="33802" grpId="0" autoUpdateAnimBg="0"/>
      <p:bldP spid="33799" grpId="0" animBg="1"/>
      <p:bldP spid="338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900113" y="2060575"/>
            <a:ext cx="7380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3000">
                <a:solidFill>
                  <a:prstClr val="black"/>
                </a:solidFill>
                <a:latin typeface="Times New Roman" pitchFamily="18" charset="0"/>
                <a:cs typeface="Times New Roman" pitchFamily="18" charset="0"/>
              </a:rPr>
              <a:t>Summation of all values of </a:t>
            </a:r>
            <a:r>
              <a:rPr kumimoji="1" lang="en-US" altLang="zh-CN" sz="3000" i="1">
                <a:solidFill>
                  <a:srgbClr val="CC0000"/>
                </a:solidFill>
                <a:latin typeface="Times New Roman" pitchFamily="18" charset="0"/>
                <a:cs typeface="Times New Roman" pitchFamily="18" charset="0"/>
              </a:rPr>
              <a:t>n</a:t>
            </a:r>
            <a:endParaRPr kumimoji="1" lang="en-US" altLang="zh-CN" sz="3000">
              <a:solidFill>
                <a:prstClr val="black"/>
              </a:solidFill>
              <a:latin typeface="Times New Roman" pitchFamily="18" charset="0"/>
              <a:cs typeface="Times New Roman" pitchFamily="18" charset="0"/>
            </a:endParaRPr>
          </a:p>
        </p:txBody>
      </p:sp>
      <p:sp>
        <p:nvSpPr>
          <p:cNvPr id="34822" name="Rectangle 6"/>
          <p:cNvSpPr>
            <a:spLocks noChangeArrowheads="1"/>
          </p:cNvSpPr>
          <p:nvPr/>
        </p:nvSpPr>
        <p:spPr bwMode="auto">
          <a:xfrm>
            <a:off x="323850" y="3933825"/>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kumimoji="1" lang="en-US" altLang="zh-CN" sz="3000">
                <a:solidFill>
                  <a:prstClr val="black"/>
                </a:solidFill>
                <a:latin typeface="Times New Roman" pitchFamily="18" charset="0"/>
                <a:cs typeface="Times New Roman" pitchFamily="18" charset="0"/>
              </a:rPr>
              <a:t>Substitute </a:t>
            </a:r>
            <a:r>
              <a:rPr kumimoji="1" lang="en-US" altLang="zh-CN" sz="3000" i="1">
                <a:solidFill>
                  <a:srgbClr val="0000FF"/>
                </a:solidFill>
                <a:latin typeface="Times New Roman" pitchFamily="18" charset="0"/>
                <a:cs typeface="Times New Roman" pitchFamily="18" charset="0"/>
              </a:rPr>
              <a:t>r </a:t>
            </a:r>
            <a:r>
              <a:rPr kumimoji="1" lang="en-US" altLang="zh-CN" sz="3000">
                <a:solidFill>
                  <a:srgbClr val="0000FF"/>
                </a:solidFill>
                <a:latin typeface="Times New Roman" pitchFamily="18" charset="0"/>
                <a:cs typeface="Times New Roman" pitchFamily="18" charset="0"/>
              </a:rPr>
              <a:t>= </a:t>
            </a:r>
            <a:r>
              <a:rPr lang="en-US" altLang="zh-CN" sz="3200">
                <a:solidFill>
                  <a:srgbClr val="0000FF"/>
                </a:solidFill>
                <a:latin typeface="Times New Roman" pitchFamily="18" charset="0"/>
                <a:cs typeface="Times New Roman" pitchFamily="18" charset="0"/>
              </a:rPr>
              <a:t>p</a:t>
            </a:r>
            <a:r>
              <a:rPr kumimoji="1" lang="en-US" altLang="zh-CN" sz="3000" baseline="-30000">
                <a:solidFill>
                  <a:srgbClr val="0000FF"/>
                </a:solidFill>
                <a:latin typeface="Times New Roman" pitchFamily="18" charset="0"/>
                <a:cs typeface="Times New Roman" pitchFamily="18" charset="0"/>
              </a:rPr>
              <a:t>B</a:t>
            </a:r>
            <a:r>
              <a:rPr kumimoji="1" lang="en-US" altLang="zh-CN" sz="3000">
                <a:solidFill>
                  <a:srgbClr val="0000FF"/>
                </a:solidFill>
                <a:latin typeface="Times New Roman" pitchFamily="18" charset="0"/>
                <a:cs typeface="Times New Roman" pitchFamily="18" charset="0"/>
              </a:rPr>
              <a:t>/</a:t>
            </a:r>
            <a:r>
              <a:rPr lang="en-US" altLang="zh-CN" sz="3200">
                <a:solidFill>
                  <a:srgbClr val="0000FF"/>
                </a:solidFill>
                <a:latin typeface="Times New Roman" pitchFamily="18" charset="0"/>
                <a:cs typeface="Times New Roman" pitchFamily="18" charset="0"/>
              </a:rPr>
              <a:t>p</a:t>
            </a:r>
            <a:r>
              <a:rPr kumimoji="1" lang="en-US" altLang="zh-CN" sz="3000" baseline="-30000">
                <a:solidFill>
                  <a:srgbClr val="0000FF"/>
                </a:solidFill>
                <a:latin typeface="Times New Roman" pitchFamily="18" charset="0"/>
                <a:cs typeface="Times New Roman" pitchFamily="18" charset="0"/>
              </a:rPr>
              <a:t>A</a:t>
            </a:r>
            <a:r>
              <a:rPr kumimoji="1" lang="en-US" altLang="zh-CN" sz="3000" baseline="-30000">
                <a:solidFill>
                  <a:prstClr val="black"/>
                </a:solidFill>
                <a:latin typeface="Times New Roman" pitchFamily="18" charset="0"/>
                <a:cs typeface="Times New Roman" pitchFamily="18" charset="0"/>
              </a:rPr>
              <a:t>  </a:t>
            </a:r>
            <a:r>
              <a:rPr kumimoji="1" lang="en-US" altLang="zh-CN" sz="3000">
                <a:solidFill>
                  <a:prstClr val="black"/>
                </a:solidFill>
                <a:latin typeface="Times New Roman" pitchFamily="18" charset="0"/>
                <a:cs typeface="Times New Roman" pitchFamily="18" charset="0"/>
              </a:rPr>
              <a:t>into</a:t>
            </a:r>
            <a:r>
              <a:rPr kumimoji="1" lang="en-US" altLang="zh-CN" sz="1400">
                <a:solidFill>
                  <a:prstClr val="black"/>
                </a:solidFill>
                <a:latin typeface="Times New Roman" pitchFamily="18" charset="0"/>
                <a:cs typeface="Times New Roman" pitchFamily="18" charset="0"/>
              </a:rPr>
              <a:t> </a:t>
            </a:r>
            <a:endParaRPr kumimoji="1" lang="en-US" altLang="zh-CN" sz="2400">
              <a:solidFill>
                <a:prstClr val="black"/>
              </a:solidFill>
              <a:latin typeface="Times New Roman" pitchFamily="18" charset="0"/>
              <a:cs typeface="Times New Roman" pitchFamily="18" charset="0"/>
            </a:endParaRPr>
          </a:p>
        </p:txBody>
      </p:sp>
      <p:sp>
        <p:nvSpPr>
          <p:cNvPr id="34826" name="AutoShape 10"/>
          <p:cNvSpPr>
            <a:spLocks noChangeArrowheads="1"/>
          </p:cNvSpPr>
          <p:nvPr/>
        </p:nvSpPr>
        <p:spPr bwMode="auto">
          <a:xfrm>
            <a:off x="3886200" y="3733800"/>
            <a:ext cx="152400" cy="3048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sp>
        <p:nvSpPr>
          <p:cNvPr id="34827" name="AutoShape 11"/>
          <p:cNvSpPr>
            <a:spLocks noChangeArrowheads="1"/>
          </p:cNvSpPr>
          <p:nvPr/>
        </p:nvSpPr>
        <p:spPr bwMode="auto">
          <a:xfrm>
            <a:off x="3962400" y="5105400"/>
            <a:ext cx="685800" cy="685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8900 h 21600"/>
              <a:gd name="T20" fmla="*/ 19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375" y="0"/>
                </a:moveTo>
                <a:lnTo>
                  <a:pt x="15150" y="6850"/>
                </a:lnTo>
                <a:lnTo>
                  <a:pt x="17150" y="6850"/>
                </a:lnTo>
                <a:lnTo>
                  <a:pt x="17150" y="18900"/>
                </a:lnTo>
                <a:lnTo>
                  <a:pt x="0" y="18900"/>
                </a:lnTo>
                <a:lnTo>
                  <a:pt x="0" y="21600"/>
                </a:lnTo>
                <a:lnTo>
                  <a:pt x="19600" y="21600"/>
                </a:lnTo>
                <a:lnTo>
                  <a:pt x="19600" y="6850"/>
                </a:lnTo>
                <a:lnTo>
                  <a:pt x="21600" y="6850"/>
                </a:lnTo>
                <a:close/>
              </a:path>
            </a:pathLst>
          </a:cu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prstClr val="black"/>
              </a:solidFill>
            </a:endParaRPr>
          </a:p>
        </p:txBody>
      </p:sp>
      <p:sp>
        <p:nvSpPr>
          <p:cNvPr id="34828" name="AutoShape 12"/>
          <p:cNvSpPr>
            <a:spLocks noChangeArrowheads="1"/>
          </p:cNvSpPr>
          <p:nvPr/>
        </p:nvSpPr>
        <p:spPr bwMode="auto">
          <a:xfrm>
            <a:off x="6248400" y="37338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sp>
        <p:nvSpPr>
          <p:cNvPr id="34830" name="AutoShape 14"/>
          <p:cNvSpPr>
            <a:spLocks noChangeArrowheads="1"/>
          </p:cNvSpPr>
          <p:nvPr/>
        </p:nvSpPr>
        <p:spPr bwMode="auto">
          <a:xfrm>
            <a:off x="6248400" y="5181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graphicFrame>
        <p:nvGraphicFramePr>
          <p:cNvPr id="22530" name="Object 15"/>
          <p:cNvGraphicFramePr>
            <a:graphicFrameLocks noChangeAspect="1"/>
          </p:cNvGraphicFramePr>
          <p:nvPr/>
        </p:nvGraphicFramePr>
        <p:xfrm>
          <a:off x="2555875" y="1412875"/>
          <a:ext cx="3989388" cy="552450"/>
        </p:xfrm>
        <a:graphic>
          <a:graphicData uri="http://schemas.openxmlformats.org/presentationml/2006/ole">
            <mc:AlternateContent xmlns:mc="http://schemas.openxmlformats.org/markup-compatibility/2006">
              <mc:Choice xmlns:v="urn:schemas-microsoft-com:vml" Requires="v">
                <p:oleObj name="公式" r:id="rId2" imgW="1650960" imgH="228600" progId="Equation.3">
                  <p:embed/>
                </p:oleObj>
              </mc:Choice>
              <mc:Fallback>
                <p:oleObj name="公式" r:id="rId2" imgW="1650960" imgH="228600" progId="Equation.3">
                  <p:embed/>
                  <p:pic>
                    <p:nvPicPr>
                      <p:cNvPr id="2253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1412875"/>
                        <a:ext cx="398938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nvGraphicFramePr>
        <p:xfrm>
          <a:off x="1619250" y="2708275"/>
          <a:ext cx="7153275" cy="1074738"/>
        </p:xfrm>
        <a:graphic>
          <a:graphicData uri="http://schemas.openxmlformats.org/presentationml/2006/ole">
            <mc:AlternateContent xmlns:mc="http://schemas.openxmlformats.org/markup-compatibility/2006">
              <mc:Choice xmlns:v="urn:schemas-microsoft-com:vml" Requires="v">
                <p:oleObj name="Equation" r:id="rId4" imgW="2958840" imgH="444240" progId="Equation.3">
                  <p:embed/>
                </p:oleObj>
              </mc:Choice>
              <mc:Fallback>
                <p:oleObj name="Equation" r:id="rId4" imgW="2958840" imgH="444240" progId="Equation.3">
                  <p:embed/>
                  <p:pic>
                    <p:nvPicPr>
                      <p:cNvPr id="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2708275"/>
                        <a:ext cx="7153275"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p:cNvGraphicFramePr>
            <a:graphicFrameLocks noChangeAspect="1"/>
          </p:cNvGraphicFramePr>
          <p:nvPr/>
        </p:nvGraphicFramePr>
        <p:xfrm>
          <a:off x="4356100" y="4076700"/>
          <a:ext cx="4237038" cy="936625"/>
        </p:xfrm>
        <a:graphic>
          <a:graphicData uri="http://schemas.openxmlformats.org/presentationml/2006/ole">
            <mc:AlternateContent xmlns:mc="http://schemas.openxmlformats.org/markup-compatibility/2006">
              <mc:Choice xmlns:v="urn:schemas-microsoft-com:vml" Requires="v">
                <p:oleObj name="Equation" r:id="rId6" imgW="2184120" imgH="482400" progId="Equation.3">
                  <p:embed/>
                </p:oleObj>
              </mc:Choice>
              <mc:Fallback>
                <p:oleObj name="Equation" r:id="rId6" imgW="2184120" imgH="482400" progId="Equation.3">
                  <p:embed/>
                  <p:pic>
                    <p:nvPicPr>
                      <p:cNvPr id="17"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4076700"/>
                        <a:ext cx="423703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1979613" y="5300663"/>
          <a:ext cx="1728787" cy="1096962"/>
        </p:xfrm>
        <a:graphic>
          <a:graphicData uri="http://schemas.openxmlformats.org/presentationml/2006/ole">
            <mc:AlternateContent xmlns:mc="http://schemas.openxmlformats.org/markup-compatibility/2006">
              <mc:Choice xmlns:v="urn:schemas-microsoft-com:vml" Requires="v">
                <p:oleObj name="Equation" r:id="rId8" imgW="660240" imgH="419040" progId="Equation.3">
                  <p:embed/>
                </p:oleObj>
              </mc:Choice>
              <mc:Fallback>
                <p:oleObj name="Equation" r:id="rId8" imgW="660240" imgH="419040" progId="Equation.3">
                  <p:embed/>
                  <p:pic>
                    <p:nvPicPr>
                      <p:cNvPr id="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300663"/>
                        <a:ext cx="1728787"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
          <p:cNvGraphicFramePr>
            <a:graphicFrameLocks noChangeAspect="1"/>
          </p:cNvGraphicFramePr>
          <p:nvPr/>
        </p:nvGraphicFramePr>
        <p:xfrm>
          <a:off x="5003800" y="5229225"/>
          <a:ext cx="3811588" cy="1008063"/>
        </p:xfrm>
        <a:graphic>
          <a:graphicData uri="http://schemas.openxmlformats.org/presentationml/2006/ole">
            <mc:AlternateContent xmlns:mc="http://schemas.openxmlformats.org/markup-compatibility/2006">
              <mc:Choice xmlns:v="urn:schemas-microsoft-com:vml" Requires="v">
                <p:oleObj name="Equation" r:id="rId10" imgW="1587240" imgH="419040" progId="Equation.3">
                  <p:embed/>
                </p:oleObj>
              </mc:Choice>
              <mc:Fallback>
                <p:oleObj name="Equation" r:id="rId10" imgW="1587240" imgH="419040" progId="Equation.3">
                  <p:embed/>
                  <p:pic>
                    <p:nvPicPr>
                      <p:cNvPr id="1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3800" y="5229225"/>
                        <a:ext cx="3811588"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矩形 14"/>
          <p:cNvSpPr>
            <a:spLocks noChangeArrowheads="1"/>
          </p:cNvSpPr>
          <p:nvPr/>
        </p:nvSpPr>
        <p:spPr bwMode="auto">
          <a:xfrm>
            <a:off x="900113" y="4581009"/>
            <a:ext cx="1899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b="1" dirty="0">
                <a:solidFill>
                  <a:srgbClr val="C00000"/>
                </a:solidFill>
                <a:latin typeface="Times New Roman" pitchFamily="18" charset="0"/>
                <a:cs typeface="Times New Roman" pitchFamily="18" charset="0"/>
              </a:rPr>
              <a:t>A</a:t>
            </a:r>
            <a:r>
              <a:rPr lang="zh-CN" altLang="en-US" b="1" dirty="0">
                <a:solidFill>
                  <a:srgbClr val="C00000"/>
                </a:solidFill>
                <a:latin typeface="Times New Roman" pitchFamily="18" charset="0"/>
                <a:cs typeface="Times New Roman" pitchFamily="18" charset="0"/>
              </a:rPr>
              <a:t>、</a:t>
            </a:r>
            <a:r>
              <a:rPr lang="en-US" altLang="zh-CN" b="1" dirty="0">
                <a:solidFill>
                  <a:srgbClr val="C00000"/>
                </a:solidFill>
                <a:latin typeface="Times New Roman" pitchFamily="18" charset="0"/>
                <a:cs typeface="Times New Roman" pitchFamily="18" charset="0"/>
              </a:rPr>
              <a:t>B</a:t>
            </a:r>
            <a:r>
              <a:rPr lang="zh-CN" altLang="en-US" b="1" dirty="0">
                <a:solidFill>
                  <a:srgbClr val="C00000"/>
                </a:solidFill>
                <a:latin typeface="Times New Roman" pitchFamily="18" charset="0"/>
                <a:cs typeface="Times New Roman" pitchFamily="18" charset="0"/>
              </a:rPr>
              <a:t>的基团数比</a:t>
            </a:r>
            <a:endParaRPr lang="zh-CN" altLang="en-US" dirty="0">
              <a:solidFill>
                <a:srgbClr val="C00000"/>
              </a:solidFill>
              <a:latin typeface="Times New Roman" pitchFamily="18" charset="0"/>
              <a:cs typeface="Times New Roman" pitchFamily="18" charset="0"/>
            </a:endParaRPr>
          </a:p>
        </p:txBody>
      </p:sp>
      <p:sp>
        <p:nvSpPr>
          <p:cNvPr id="22542" name="矩形 5"/>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itchFamily="18" charset="0"/>
                <a:cs typeface="Times New Roman" pitchFamily="18" charset="0"/>
              </a:rPr>
              <a:t>2.7 </a:t>
            </a:r>
            <a:r>
              <a:rPr lang="zh-CN" altLang="en-US" sz="2400" b="1">
                <a:solidFill>
                  <a:srgbClr val="0070C0"/>
                </a:solidFill>
                <a:latin typeface="Times New Roman" pitchFamily="18" charset="0"/>
                <a:cs typeface="Times New Roman" pitchFamily="18" charset="0"/>
              </a:rPr>
              <a:t>体型缩聚和凝胶化作用（</a:t>
            </a:r>
            <a:r>
              <a:rPr lang="en-US" altLang="zh-CN" sz="2400" b="1">
                <a:solidFill>
                  <a:srgbClr val="0070C0"/>
                </a:solidFill>
                <a:latin typeface="Times New Roman" pitchFamily="18" charset="0"/>
                <a:cs typeface="Times New Roman" pitchFamily="18" charset="0"/>
              </a:rPr>
              <a:t>Gelation</a:t>
            </a:r>
            <a:r>
              <a:rPr lang="zh-CN" altLang="en-US" sz="2400" b="1">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10342506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wipe(left)">
                                      <p:cBhvr>
                                        <p:cTn id="7" dur="500"/>
                                        <p:tgtEl>
                                          <p:spTgt spid="34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822"/>
                                        </p:tgtEl>
                                        <p:attrNameLst>
                                          <p:attrName>style.visibility</p:attrName>
                                        </p:attrNameLst>
                                      </p:cBhvr>
                                      <p:to>
                                        <p:strVal val="visible"/>
                                      </p:to>
                                    </p:set>
                                    <p:animEffect transition="in" filter="wipe(left)">
                                      <p:cBhvr>
                                        <p:cTn id="16" dur="500"/>
                                        <p:tgtEl>
                                          <p:spTgt spid="348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par>
                          <p:cTn id="20" fill="hold" nodeType="afterGroup">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34826"/>
                                        </p:tgtEl>
                                        <p:attrNameLst>
                                          <p:attrName>style.visibility</p:attrName>
                                        </p:attrNameLst>
                                      </p:cBhvr>
                                      <p:to>
                                        <p:strVal val="visible"/>
                                      </p:to>
                                    </p:set>
                                    <p:animEffect transition="in" filter="wipe(down)">
                                      <p:cBhvr>
                                        <p:cTn id="23" dur="500"/>
                                        <p:tgtEl>
                                          <p:spTgt spid="3482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4828"/>
                                        </p:tgtEl>
                                        <p:attrNameLst>
                                          <p:attrName>style.visibility</p:attrName>
                                        </p:attrNameLst>
                                      </p:cBhvr>
                                      <p:to>
                                        <p:strVal val="visible"/>
                                      </p:to>
                                    </p:set>
                                    <p:animEffect transition="in" filter="wipe(left)">
                                      <p:cBhvr>
                                        <p:cTn id="28" dur="500"/>
                                        <p:tgtEl>
                                          <p:spTgt spid="3482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par>
                          <p:cTn id="33" fill="hold" nodeType="afterGroup">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4827"/>
                                        </p:tgtEl>
                                        <p:attrNameLst>
                                          <p:attrName>style.visibility</p:attrName>
                                        </p:attrNameLst>
                                      </p:cBhvr>
                                      <p:to>
                                        <p:strVal val="visible"/>
                                      </p:to>
                                    </p:set>
                                    <p:animEffect transition="in" filter="wipe(down)">
                                      <p:cBhvr>
                                        <p:cTn id="36" dur="500"/>
                                        <p:tgtEl>
                                          <p:spTgt spid="34827"/>
                                        </p:tgtEl>
                                      </p:cBhvr>
                                    </p:animEffec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4830"/>
                                        </p:tgtEl>
                                        <p:attrNameLst>
                                          <p:attrName>style.visibility</p:attrName>
                                        </p:attrNameLst>
                                      </p:cBhvr>
                                      <p:to>
                                        <p:strVal val="visible"/>
                                      </p:to>
                                    </p:set>
                                    <p:animEffect transition="in" filter="wipe(up)">
                                      <p:cBhvr>
                                        <p:cTn id="43" dur="500"/>
                                        <p:tgtEl>
                                          <p:spTgt spid="34830"/>
                                        </p:tgtEl>
                                      </p:cBhvr>
                                    </p:animEffect>
                                  </p:childTnLst>
                                </p:cTn>
                              </p:par>
                              <p:par>
                                <p:cTn id="44" presetID="1"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utoUpdateAnimBg="0"/>
      <p:bldP spid="34822" grpId="0" autoUpdateAnimBg="0"/>
      <p:bldP spid="34826" grpId="0" animBg="1"/>
      <p:bldP spid="34827" grpId="0" animBg="1"/>
      <p:bldP spid="34828" grpId="0" animBg="1"/>
      <p:bldP spid="34830"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755650" y="2492375"/>
            <a:ext cx="7527925" cy="3744913"/>
          </a:xfrm>
        </p:spPr>
        <p:txBody>
          <a:bodyPr/>
          <a:lstStyle/>
          <a:p>
            <a:pPr eaLnBrk="1" hangingPunct="1"/>
            <a:r>
              <a:rPr lang="en-US" altLang="zh-CN" sz="2800" b="1" dirty="0">
                <a:latin typeface="Times New Roman" pitchFamily="18" charset="0"/>
              </a:rPr>
              <a:t>without any bi-functional A－A molecules:</a:t>
            </a:r>
            <a:r>
              <a:rPr lang="el-GR" altLang="zh-CN" sz="2800" b="1" dirty="0"/>
              <a:t> ρ</a:t>
            </a:r>
            <a:r>
              <a:rPr lang="en-US" altLang="zh-CN" sz="2800" b="1" dirty="0"/>
              <a:t>=</a:t>
            </a:r>
            <a:r>
              <a:rPr lang="en-US" altLang="zh-CN" sz="2800" b="1" dirty="0">
                <a:latin typeface="Times New Roman" pitchFamily="18" charset="0"/>
              </a:rPr>
              <a:t>1</a:t>
            </a:r>
            <a:r>
              <a:rPr lang="zh-CN" altLang="en-US" sz="2800" b="1" dirty="0">
                <a:latin typeface="Times New Roman" pitchFamily="18" charset="0"/>
              </a:rPr>
              <a:t> </a:t>
            </a:r>
            <a:r>
              <a:rPr lang="en-US" altLang="zh-CN" sz="2800" b="1" dirty="0">
                <a:latin typeface="Times New Roman" pitchFamily="18" charset="0"/>
              </a:rPr>
              <a:t>and r &lt; 1;</a:t>
            </a:r>
            <a:endParaRPr lang="zh-CN" altLang="he-IL" sz="2800" b="1" dirty="0"/>
          </a:p>
          <a:p>
            <a:pPr eaLnBrk="1" hangingPunct="1">
              <a:buFontTx/>
              <a:buNone/>
            </a:pPr>
            <a:r>
              <a:rPr lang="en-US" altLang="zh-CN" sz="2000" b="1" dirty="0"/>
              <a:t> </a:t>
            </a:r>
          </a:p>
          <a:p>
            <a:pPr eaLnBrk="1" hangingPunct="1"/>
            <a:r>
              <a:rPr lang="en-US" altLang="zh-CN" sz="2800" b="1" dirty="0">
                <a:latin typeface="Times New Roman" pitchFamily="18" charset="0"/>
              </a:rPr>
              <a:t>the same stoichiometric bi-functional groups of A and B: r = 1 and </a:t>
            </a:r>
            <a:r>
              <a:rPr lang="en-US" altLang="zh-CN" sz="2800" b="1" dirty="0" err="1">
                <a:latin typeface="Times New Roman" pitchFamily="18" charset="0"/>
              </a:rPr>
              <a:t>p</a:t>
            </a:r>
            <a:r>
              <a:rPr lang="en-US" altLang="zh-CN" sz="2800" b="1" baseline="-25000" dirty="0" err="1">
                <a:latin typeface="Times New Roman" pitchFamily="18" charset="0"/>
              </a:rPr>
              <a:t>A</a:t>
            </a:r>
            <a:r>
              <a:rPr lang="en-US" altLang="zh-CN" sz="2800" b="1" dirty="0">
                <a:latin typeface="Times New Roman" pitchFamily="18" charset="0"/>
              </a:rPr>
              <a:t>=</a:t>
            </a:r>
            <a:r>
              <a:rPr lang="en-US" altLang="zh-CN" sz="2800" b="1" dirty="0" err="1">
                <a:latin typeface="Times New Roman" pitchFamily="18" charset="0"/>
              </a:rPr>
              <a:t>p</a:t>
            </a:r>
            <a:r>
              <a:rPr lang="en-US" altLang="zh-CN" sz="2800" b="1" baseline="-25000" dirty="0" err="1">
                <a:latin typeface="Times New Roman" pitchFamily="18" charset="0"/>
              </a:rPr>
              <a:t>B</a:t>
            </a:r>
            <a:endParaRPr lang="zh-CN" altLang="he-IL" sz="2800" b="1" baseline="-25000" dirty="0"/>
          </a:p>
          <a:p>
            <a:pPr eaLnBrk="1" hangingPunct="1">
              <a:buFontTx/>
              <a:buNone/>
            </a:pPr>
            <a:r>
              <a:rPr lang="en-US" altLang="zh-CN" sz="2000" b="1" dirty="0"/>
              <a:t> </a:t>
            </a:r>
          </a:p>
          <a:p>
            <a:pPr eaLnBrk="1" hangingPunct="1"/>
            <a:r>
              <a:rPr lang="en-US" altLang="zh-CN" sz="2800" b="1" dirty="0">
                <a:latin typeface="Times New Roman" pitchFamily="18" charset="0"/>
              </a:rPr>
              <a:t>both of the above conditions are satisfied: r= </a:t>
            </a:r>
            <a:r>
              <a:rPr lang="el-GR" altLang="zh-CN" sz="2400" b="1" dirty="0"/>
              <a:t>ρ</a:t>
            </a:r>
            <a:r>
              <a:rPr lang="en-US" altLang="zh-CN" sz="2400" b="1" dirty="0"/>
              <a:t>=</a:t>
            </a:r>
            <a:r>
              <a:rPr lang="en-US" altLang="zh-CN" sz="2400" b="1" dirty="0">
                <a:latin typeface="Times New Roman" pitchFamily="18" charset="0"/>
              </a:rPr>
              <a:t>1</a:t>
            </a:r>
          </a:p>
        </p:txBody>
      </p:sp>
      <p:graphicFrame>
        <p:nvGraphicFramePr>
          <p:cNvPr id="14340" name="Object 17"/>
          <p:cNvGraphicFramePr>
            <a:graphicFrameLocks noChangeAspect="1"/>
          </p:cNvGraphicFramePr>
          <p:nvPr/>
        </p:nvGraphicFramePr>
        <p:xfrm>
          <a:off x="2195513" y="1412875"/>
          <a:ext cx="3811587" cy="1008063"/>
        </p:xfrm>
        <a:graphic>
          <a:graphicData uri="http://schemas.openxmlformats.org/presentationml/2006/ole">
            <mc:AlternateContent xmlns:mc="http://schemas.openxmlformats.org/markup-compatibility/2006">
              <mc:Choice xmlns:v="urn:schemas-microsoft-com:vml" Requires="v">
                <p:oleObj name="Equation" r:id="rId2" imgW="1587240" imgH="419040" progId="Equation.3">
                  <p:embed/>
                </p:oleObj>
              </mc:Choice>
              <mc:Fallback>
                <p:oleObj name="Equation" r:id="rId2" imgW="1587240" imgH="419040" progId="Equation.3">
                  <p:embed/>
                  <p:pic>
                    <p:nvPicPr>
                      <p:cNvPr id="1434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412875"/>
                        <a:ext cx="3811587"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6" name="矩形 5"/>
          <p:cNvSpPr>
            <a:spLocks noChangeArrowheads="1"/>
          </p:cNvSpPr>
          <p:nvPr/>
        </p:nvSpPr>
        <p:spPr bwMode="auto">
          <a:xfrm>
            <a:off x="1116013" y="765175"/>
            <a:ext cx="544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srgbClr val="0070C0"/>
                </a:solidFill>
                <a:latin typeface="Times New Roman" pitchFamily="18" charset="0"/>
                <a:cs typeface="Times New Roman" pitchFamily="18" charset="0"/>
              </a:rPr>
              <a:t>2.7 </a:t>
            </a:r>
            <a:r>
              <a:rPr lang="zh-CN" altLang="en-US" sz="2400" b="1">
                <a:solidFill>
                  <a:srgbClr val="0070C0"/>
                </a:solidFill>
                <a:latin typeface="Times New Roman" pitchFamily="18" charset="0"/>
                <a:cs typeface="Times New Roman" pitchFamily="18" charset="0"/>
              </a:rPr>
              <a:t>体型缩聚和凝胶化作用（</a:t>
            </a:r>
            <a:r>
              <a:rPr lang="en-US" altLang="zh-CN" sz="2400" b="1">
                <a:solidFill>
                  <a:srgbClr val="0070C0"/>
                </a:solidFill>
                <a:latin typeface="Times New Roman" pitchFamily="18" charset="0"/>
                <a:cs typeface="Times New Roman" pitchFamily="18" charset="0"/>
              </a:rPr>
              <a:t>Gelation</a:t>
            </a:r>
            <a:r>
              <a:rPr lang="zh-CN" altLang="en-US" sz="2400" b="1">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398789705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5843">
                                            <p:txEl>
                                              <p:pRg st="0" end="0"/>
                                            </p:txEl>
                                          </p:spTgt>
                                        </p:tgtEl>
                                        <p:attrNameLst>
                                          <p:attrName>style.visibility</p:attrName>
                                        </p:attrNameLst>
                                      </p:cBhvr>
                                      <p:to>
                                        <p:strVal val="visible"/>
                                      </p:to>
                                    </p:set>
                                    <p:animEffect transition="in" filter="wipe(left)">
                                      <p:cBhvr>
                                        <p:cTn id="11" dur="500"/>
                                        <p:tgtEl>
                                          <p:spTgt spid="3584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3">
                                            <p:txEl>
                                              <p:pRg st="1" end="1"/>
                                            </p:txEl>
                                          </p:spTgt>
                                        </p:tgtEl>
                                        <p:attrNameLst>
                                          <p:attrName>style.visibility</p:attrName>
                                        </p:attrNameLst>
                                      </p:cBhvr>
                                      <p:to>
                                        <p:strVal val="visible"/>
                                      </p:to>
                                    </p:set>
                                    <p:animEffect transition="in" filter="wipe(left)">
                                      <p:cBhvr>
                                        <p:cTn id="16" dur="500"/>
                                        <p:tgtEl>
                                          <p:spTgt spid="3584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wipe(left)">
                                      <p:cBhvr>
                                        <p:cTn id="21" dur="500"/>
                                        <p:tgtEl>
                                          <p:spTgt spid="3584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843">
                                            <p:txEl>
                                              <p:pRg st="3" end="3"/>
                                            </p:txEl>
                                          </p:spTgt>
                                        </p:tgtEl>
                                        <p:attrNameLst>
                                          <p:attrName>style.visibility</p:attrName>
                                        </p:attrNameLst>
                                      </p:cBhvr>
                                      <p:to>
                                        <p:strVal val="visible"/>
                                      </p:to>
                                    </p:set>
                                    <p:animEffect transition="in" filter="wipe(left)">
                                      <p:cBhvr>
                                        <p:cTn id="26" dur="500"/>
                                        <p:tgtEl>
                                          <p:spTgt spid="3584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Effect transition="in" filter="wipe(left)">
                                      <p:cBhvr>
                                        <p:cTn id="31"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p:cNvSpPr>
            <a:spLocks noGrp="1" noChangeArrowheads="1"/>
          </p:cNvSpPr>
          <p:nvPr>
            <p:ph type="title"/>
          </p:nvPr>
        </p:nvSpPr>
        <p:spPr>
          <a:xfrm>
            <a:off x="931863" y="274638"/>
            <a:ext cx="7961312" cy="1143000"/>
          </a:xfrm>
        </p:spPr>
        <p:txBody>
          <a:bodyPr/>
          <a:lstStyle/>
          <a:p>
            <a:pPr eaLnBrk="1" hangingPunct="1"/>
            <a:r>
              <a:rPr lang="zh-CN" altLang="he-IL" sz="3200" b="1">
                <a:solidFill>
                  <a:srgbClr val="0000FF"/>
                </a:solidFill>
                <a:latin typeface="Times New Roman" pitchFamily="18" charset="0"/>
              </a:rPr>
              <a:t>① </a:t>
            </a:r>
            <a:r>
              <a:rPr lang="en-US" altLang="zh-CN" sz="3200" b="1">
                <a:solidFill>
                  <a:srgbClr val="0000FF"/>
                </a:solidFill>
                <a:latin typeface="Times New Roman" pitchFamily="18" charset="0"/>
              </a:rPr>
              <a:t>without any bifunctional A－A molecules</a:t>
            </a:r>
          </a:p>
        </p:txBody>
      </p:sp>
      <p:sp>
        <p:nvSpPr>
          <p:cNvPr id="24583" name="Rectangle 3"/>
          <p:cNvSpPr>
            <a:spLocks noGrp="1" noChangeArrowheads="1"/>
          </p:cNvSpPr>
          <p:nvPr>
            <p:ph type="body" idx="1"/>
          </p:nvPr>
        </p:nvSpPr>
        <p:spPr>
          <a:xfrm>
            <a:off x="457200" y="1600200"/>
            <a:ext cx="8229600" cy="669925"/>
          </a:xfrm>
        </p:spPr>
        <p:txBody>
          <a:bodyPr/>
          <a:lstStyle/>
          <a:p>
            <a:pPr eaLnBrk="1" hangingPunct="1"/>
            <a:r>
              <a:rPr lang="el-GR" altLang="zh-CN" b="1" dirty="0"/>
              <a:t>ρ</a:t>
            </a:r>
            <a:r>
              <a:rPr lang="el-GR" altLang="zh-CN" b="1" dirty="0">
                <a:latin typeface="宋体" pitchFamily="2" charset="-122"/>
              </a:rPr>
              <a:t>= </a:t>
            </a:r>
            <a:r>
              <a:rPr lang="en-US" altLang="zh-CN" b="1" dirty="0">
                <a:latin typeface="Times New Roman" pitchFamily="18" charset="0"/>
              </a:rPr>
              <a:t>1，</a:t>
            </a:r>
            <a:r>
              <a:rPr lang="en-US" altLang="zh-CN" b="1" i="1" dirty="0">
                <a:latin typeface="Times New Roman" pitchFamily="18" charset="0"/>
              </a:rPr>
              <a:t>r </a:t>
            </a:r>
            <a:r>
              <a:rPr lang="en-US" altLang="zh-CN" b="1" dirty="0">
                <a:latin typeface="Times New Roman" pitchFamily="18" charset="0"/>
              </a:rPr>
              <a:t>&lt; 1</a:t>
            </a:r>
            <a:r>
              <a:rPr lang="en-US" altLang="zh-CN" b="1" dirty="0"/>
              <a:t>，</a:t>
            </a:r>
            <a:r>
              <a:rPr lang="en-US" altLang="zh-CN" b="1" dirty="0">
                <a:latin typeface="Times New Roman" pitchFamily="18" charset="0"/>
              </a:rPr>
              <a:t>then</a:t>
            </a:r>
            <a:r>
              <a:rPr lang="en-US" altLang="zh-CN" dirty="0"/>
              <a:t> </a:t>
            </a:r>
          </a:p>
        </p:txBody>
      </p:sp>
      <p:sp>
        <p:nvSpPr>
          <p:cNvPr id="36872" name="AutoShape 8"/>
          <p:cNvSpPr>
            <a:spLocks noChangeArrowheads="1"/>
          </p:cNvSpPr>
          <p:nvPr/>
        </p:nvSpPr>
        <p:spPr bwMode="auto">
          <a:xfrm>
            <a:off x="2895600" y="4038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sp>
        <p:nvSpPr>
          <p:cNvPr id="36873" name="AutoShape 9"/>
          <p:cNvSpPr>
            <a:spLocks noChangeArrowheads="1"/>
          </p:cNvSpPr>
          <p:nvPr/>
        </p:nvSpPr>
        <p:spPr bwMode="auto">
          <a:xfrm>
            <a:off x="6400800" y="4038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graphicFrame>
        <p:nvGraphicFramePr>
          <p:cNvPr id="15370" name="Object 17"/>
          <p:cNvGraphicFramePr>
            <a:graphicFrameLocks noChangeAspect="1"/>
          </p:cNvGraphicFramePr>
          <p:nvPr/>
        </p:nvGraphicFramePr>
        <p:xfrm>
          <a:off x="4572000" y="2636838"/>
          <a:ext cx="3811588" cy="1008062"/>
        </p:xfrm>
        <a:graphic>
          <a:graphicData uri="http://schemas.openxmlformats.org/presentationml/2006/ole">
            <mc:AlternateContent xmlns:mc="http://schemas.openxmlformats.org/markup-compatibility/2006">
              <mc:Choice xmlns:v="urn:schemas-microsoft-com:vml" Requires="v">
                <p:oleObj name="Equation" r:id="rId2" imgW="1587240" imgH="419040" progId="Equation.3">
                  <p:embed/>
                </p:oleObj>
              </mc:Choice>
              <mc:Fallback>
                <p:oleObj name="Equation" r:id="rId2" imgW="1587240" imgH="419040" progId="Equation.3">
                  <p:embed/>
                  <p:pic>
                    <p:nvPicPr>
                      <p:cNvPr id="1537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36838"/>
                        <a:ext cx="3811588"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1"/>
          <p:cNvGraphicFramePr>
            <a:graphicFrameLocks noChangeAspect="1"/>
          </p:cNvGraphicFramePr>
          <p:nvPr/>
        </p:nvGraphicFramePr>
        <p:xfrm>
          <a:off x="1403350" y="2636838"/>
          <a:ext cx="2266950" cy="1123950"/>
        </p:xfrm>
        <a:graphic>
          <a:graphicData uri="http://schemas.openxmlformats.org/presentationml/2006/ole">
            <mc:AlternateContent xmlns:mc="http://schemas.openxmlformats.org/markup-compatibility/2006">
              <mc:Choice xmlns:v="urn:schemas-microsoft-com:vml" Requires="v">
                <p:oleObj name="Equation" r:id="rId4" imgW="1168200" imgH="482400" progId="Equation.3">
                  <p:embed/>
                </p:oleObj>
              </mc:Choice>
              <mc:Fallback>
                <p:oleObj name="Equation" r:id="rId4" imgW="1168200" imgH="482400" progId="Equation.3">
                  <p:embed/>
                  <p:pic>
                    <p:nvPicPr>
                      <p:cNvPr id="1537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636838"/>
                        <a:ext cx="226695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2"/>
          <p:cNvGraphicFramePr>
            <a:graphicFrameLocks noChangeAspect="1"/>
          </p:cNvGraphicFramePr>
          <p:nvPr/>
        </p:nvGraphicFramePr>
        <p:xfrm>
          <a:off x="1692275" y="4652963"/>
          <a:ext cx="2046288" cy="915987"/>
        </p:xfrm>
        <a:graphic>
          <a:graphicData uri="http://schemas.openxmlformats.org/presentationml/2006/ole">
            <mc:AlternateContent xmlns:mc="http://schemas.openxmlformats.org/markup-compatibility/2006">
              <mc:Choice xmlns:v="urn:schemas-microsoft-com:vml" Requires="v">
                <p:oleObj name="Equation" r:id="rId6" imgW="1054080" imgH="393480" progId="Equation.3">
                  <p:embed/>
                </p:oleObj>
              </mc:Choice>
              <mc:Fallback>
                <p:oleObj name="Equation" r:id="rId6" imgW="1054080" imgH="393480" progId="Equation.3">
                  <p:embed/>
                  <p:pic>
                    <p:nvPicPr>
                      <p:cNvPr id="1537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4652963"/>
                        <a:ext cx="2046288"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3" name="Object 13"/>
          <p:cNvGraphicFramePr>
            <a:graphicFrameLocks noChangeAspect="1"/>
          </p:cNvGraphicFramePr>
          <p:nvPr/>
        </p:nvGraphicFramePr>
        <p:xfrm>
          <a:off x="4932363" y="4581525"/>
          <a:ext cx="3140075" cy="1008063"/>
        </p:xfrm>
        <a:graphic>
          <a:graphicData uri="http://schemas.openxmlformats.org/presentationml/2006/ole">
            <mc:AlternateContent xmlns:mc="http://schemas.openxmlformats.org/markup-compatibility/2006">
              <mc:Choice xmlns:v="urn:schemas-microsoft-com:vml" Requires="v">
                <p:oleObj name="Equation" r:id="rId8" imgW="1307880" imgH="419040" progId="Equation.3">
                  <p:embed/>
                </p:oleObj>
              </mc:Choice>
              <mc:Fallback>
                <p:oleObj name="Equation" r:id="rId8" imgW="1307880" imgH="419040" progId="Equation.3">
                  <p:embed/>
                  <p:pic>
                    <p:nvPicPr>
                      <p:cNvPr id="1537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3" y="4581525"/>
                        <a:ext cx="3140075"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6249660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371"/>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36872"/>
                                        </p:tgtEl>
                                        <p:attrNameLst>
                                          <p:attrName>style.visibility</p:attrName>
                                        </p:attrNameLst>
                                      </p:cBhvr>
                                      <p:to>
                                        <p:strVal val="visible"/>
                                      </p:to>
                                    </p:set>
                                    <p:animEffect transition="in" filter="wipe(up)">
                                      <p:cBhvr>
                                        <p:cTn id="10" dur="500"/>
                                        <p:tgtEl>
                                          <p:spTgt spid="36872"/>
                                        </p:tgtEl>
                                      </p:cBhvr>
                                    </p:animEffec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537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5370"/>
                                        </p:tgtEl>
                                        <p:attrNameLst>
                                          <p:attrName>style.visibility</p:attrName>
                                        </p:attrNameLst>
                                      </p:cBhvr>
                                      <p:to>
                                        <p:strVal val="visible"/>
                                      </p:to>
                                    </p:set>
                                  </p:childTnLst>
                                </p:cTn>
                              </p:par>
                            </p:childTnLst>
                          </p:cTn>
                        </p:par>
                        <p:par>
                          <p:cTn id="18" fill="hold" nodeType="afterGroup">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36873"/>
                                        </p:tgtEl>
                                        <p:attrNameLst>
                                          <p:attrName>style.visibility</p:attrName>
                                        </p:attrNameLst>
                                      </p:cBhvr>
                                      <p:to>
                                        <p:strVal val="visible"/>
                                      </p:to>
                                    </p:set>
                                    <p:animEffect transition="in" filter="wipe(up)">
                                      <p:cBhvr>
                                        <p:cTn id="21" dur="500"/>
                                        <p:tgtEl>
                                          <p:spTgt spid="36873"/>
                                        </p:tgtEl>
                                      </p:cBhvr>
                                    </p:animEffec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0"/>
                                          </p:stCondLst>
                                        </p:cTn>
                                        <p:tgtEl>
                                          <p:spTgt spid="15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animBg="1"/>
      <p:bldP spid="368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Grp="1" noChangeArrowheads="1"/>
          </p:cNvSpPr>
          <p:nvPr>
            <p:ph type="title"/>
          </p:nvPr>
        </p:nvSpPr>
        <p:spPr>
          <a:xfrm>
            <a:off x="0" y="304800"/>
            <a:ext cx="9144000" cy="1179513"/>
          </a:xfrm>
        </p:spPr>
        <p:txBody>
          <a:bodyPr/>
          <a:lstStyle/>
          <a:p>
            <a:pPr marL="838200" indent="-838200" algn="l" eaLnBrk="1" hangingPunct="1"/>
            <a:r>
              <a:rPr lang="zh-CN" altLang="he-IL" sz="2800" b="1">
                <a:solidFill>
                  <a:srgbClr val="0000FF"/>
                </a:solidFill>
                <a:latin typeface="Times New Roman" pitchFamily="18" charset="0"/>
              </a:rPr>
              <a:t>②</a:t>
            </a:r>
            <a:r>
              <a:rPr lang="en-US" altLang="zh-CN" sz="2800" b="1">
                <a:solidFill>
                  <a:srgbClr val="0000FF"/>
                </a:solidFill>
                <a:latin typeface="Times New Roman" pitchFamily="18" charset="0"/>
              </a:rPr>
              <a:t> the same stoichiometric bifunctional groups of A and B</a:t>
            </a:r>
            <a:br>
              <a:rPr lang="zh-CN" altLang="he-IL" sz="2800" b="1" baseline="-25000">
                <a:solidFill>
                  <a:srgbClr val="0000FF"/>
                </a:solidFill>
              </a:rPr>
            </a:br>
            <a:endParaRPr lang="en-US" altLang="zh-CN" sz="2800" b="1" baseline="-25000">
              <a:solidFill>
                <a:srgbClr val="0000FF"/>
              </a:solidFill>
            </a:endParaRPr>
          </a:p>
        </p:txBody>
      </p:sp>
      <p:sp>
        <p:nvSpPr>
          <p:cNvPr id="25607" name="Rectangle 3"/>
          <p:cNvSpPr>
            <a:spLocks noGrp="1" noChangeArrowheads="1"/>
          </p:cNvSpPr>
          <p:nvPr>
            <p:ph type="body" idx="1"/>
          </p:nvPr>
        </p:nvSpPr>
        <p:spPr>
          <a:xfrm>
            <a:off x="457200" y="1600200"/>
            <a:ext cx="8229600" cy="838200"/>
          </a:xfrm>
        </p:spPr>
        <p:txBody>
          <a:bodyPr/>
          <a:lstStyle/>
          <a:p>
            <a:pPr eaLnBrk="1" hangingPunct="1"/>
            <a:r>
              <a:rPr lang="en-US" altLang="zh-CN" b="1" i="1" dirty="0">
                <a:latin typeface="Times New Roman" pitchFamily="18" charset="0"/>
              </a:rPr>
              <a:t>r </a:t>
            </a:r>
            <a:r>
              <a:rPr lang="en-US" altLang="zh-CN" b="1" dirty="0">
                <a:latin typeface="Times New Roman" pitchFamily="18" charset="0"/>
              </a:rPr>
              <a:t>=1，</a:t>
            </a:r>
            <a:r>
              <a:rPr lang="en-US" altLang="zh-CN" b="1" i="1" dirty="0">
                <a:latin typeface="Times New Roman" pitchFamily="18" charset="0"/>
              </a:rPr>
              <a:t>P</a:t>
            </a:r>
            <a:r>
              <a:rPr lang="en-US" altLang="zh-CN" sz="2000" b="1" i="1" dirty="0">
                <a:latin typeface="Times New Roman" pitchFamily="18" charset="0"/>
              </a:rPr>
              <a:t>A</a:t>
            </a:r>
            <a:r>
              <a:rPr lang="en-US" altLang="zh-CN" b="1" dirty="0">
                <a:latin typeface="Times New Roman" pitchFamily="18" charset="0"/>
              </a:rPr>
              <a:t>=</a:t>
            </a:r>
            <a:r>
              <a:rPr lang="en-US" altLang="zh-CN" b="1" i="1" dirty="0">
                <a:latin typeface="Times New Roman" pitchFamily="18" charset="0"/>
              </a:rPr>
              <a:t>P</a:t>
            </a:r>
            <a:r>
              <a:rPr lang="en-US" altLang="zh-CN" sz="2000" b="1" i="1" dirty="0">
                <a:latin typeface="Times New Roman" pitchFamily="18" charset="0"/>
              </a:rPr>
              <a:t>B</a:t>
            </a:r>
            <a:r>
              <a:rPr lang="en-US" altLang="zh-CN" b="1" dirty="0">
                <a:latin typeface="Times New Roman" pitchFamily="18" charset="0"/>
              </a:rPr>
              <a:t>=</a:t>
            </a:r>
            <a:r>
              <a:rPr lang="en-US" altLang="zh-CN" b="1" i="1" dirty="0" err="1">
                <a:latin typeface="Times New Roman" pitchFamily="18" charset="0"/>
              </a:rPr>
              <a:t>P</a:t>
            </a:r>
            <a:r>
              <a:rPr lang="en-US" altLang="zh-CN" dirty="0" err="1"/>
              <a:t>，</a:t>
            </a:r>
            <a:r>
              <a:rPr lang="en-US" altLang="zh-CN" b="1" dirty="0" err="1">
                <a:latin typeface="Times New Roman" pitchFamily="18" charset="0"/>
              </a:rPr>
              <a:t>then</a:t>
            </a:r>
            <a:endParaRPr lang="en-US" altLang="zh-CN" b="1" dirty="0">
              <a:latin typeface="Times New Roman" pitchFamily="18" charset="0"/>
            </a:endParaRPr>
          </a:p>
        </p:txBody>
      </p:sp>
      <p:sp>
        <p:nvSpPr>
          <p:cNvPr id="37893" name="AutoShape 5"/>
          <p:cNvSpPr>
            <a:spLocks noChangeArrowheads="1"/>
          </p:cNvSpPr>
          <p:nvPr/>
        </p:nvSpPr>
        <p:spPr bwMode="auto">
          <a:xfrm>
            <a:off x="2895600" y="4038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sp>
        <p:nvSpPr>
          <p:cNvPr id="37895" name="AutoShape 7"/>
          <p:cNvSpPr>
            <a:spLocks noChangeArrowheads="1"/>
          </p:cNvSpPr>
          <p:nvPr/>
        </p:nvSpPr>
        <p:spPr bwMode="auto">
          <a:xfrm>
            <a:off x="6400800" y="4038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graphicFrame>
        <p:nvGraphicFramePr>
          <p:cNvPr id="16394" name="Object 10"/>
          <p:cNvGraphicFramePr>
            <a:graphicFrameLocks noChangeAspect="1"/>
          </p:cNvGraphicFramePr>
          <p:nvPr/>
        </p:nvGraphicFramePr>
        <p:xfrm>
          <a:off x="1619250" y="2565400"/>
          <a:ext cx="2266950" cy="1123950"/>
        </p:xfrm>
        <a:graphic>
          <a:graphicData uri="http://schemas.openxmlformats.org/presentationml/2006/ole">
            <mc:AlternateContent xmlns:mc="http://schemas.openxmlformats.org/markup-compatibility/2006">
              <mc:Choice xmlns:v="urn:schemas-microsoft-com:vml" Requires="v">
                <p:oleObj name="Equation" r:id="rId2" imgW="1168200" imgH="482400" progId="Equation.3">
                  <p:embed/>
                </p:oleObj>
              </mc:Choice>
              <mc:Fallback>
                <p:oleObj name="Equation" r:id="rId2" imgW="1168200" imgH="482400" progId="Equation.3">
                  <p:embed/>
                  <p:pic>
                    <p:nvPicPr>
                      <p:cNvPr id="16394"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565400"/>
                        <a:ext cx="226695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nvGraphicFramePr>
        <p:xfrm>
          <a:off x="1835150" y="4652963"/>
          <a:ext cx="2070100" cy="1035050"/>
        </p:xfrm>
        <a:graphic>
          <a:graphicData uri="http://schemas.openxmlformats.org/presentationml/2006/ole">
            <mc:AlternateContent xmlns:mc="http://schemas.openxmlformats.org/markup-compatibility/2006">
              <mc:Choice xmlns:v="urn:schemas-microsoft-com:vml" Requires="v">
                <p:oleObj name="Equation" r:id="rId4" imgW="1066680" imgH="444240" progId="Equation.3">
                  <p:embed/>
                </p:oleObj>
              </mc:Choice>
              <mc:Fallback>
                <p:oleObj name="Equation" r:id="rId4" imgW="1066680" imgH="444240" progId="Equation.3">
                  <p:embed/>
                  <p:pic>
                    <p:nvPicPr>
                      <p:cNvPr id="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652963"/>
                        <a:ext cx="20701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17"/>
          <p:cNvGraphicFramePr>
            <a:graphicFrameLocks noChangeAspect="1"/>
          </p:cNvGraphicFramePr>
          <p:nvPr/>
        </p:nvGraphicFramePr>
        <p:xfrm>
          <a:off x="4716463" y="2708275"/>
          <a:ext cx="3811587" cy="1008063"/>
        </p:xfrm>
        <a:graphic>
          <a:graphicData uri="http://schemas.openxmlformats.org/presentationml/2006/ole">
            <mc:AlternateContent xmlns:mc="http://schemas.openxmlformats.org/markup-compatibility/2006">
              <mc:Choice xmlns:v="urn:schemas-microsoft-com:vml" Requires="v">
                <p:oleObj name="Equation" r:id="rId6" imgW="1587240" imgH="419040" progId="Equation.3">
                  <p:embed/>
                </p:oleObj>
              </mc:Choice>
              <mc:Fallback>
                <p:oleObj name="Equation" r:id="rId6" imgW="1587240" imgH="419040" progId="Equation.3">
                  <p:embed/>
                  <p:pic>
                    <p:nvPicPr>
                      <p:cNvPr id="16396"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2708275"/>
                        <a:ext cx="3811587"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7" name="Object 5"/>
          <p:cNvGraphicFramePr>
            <a:graphicFrameLocks noChangeAspect="1"/>
          </p:cNvGraphicFramePr>
          <p:nvPr/>
        </p:nvGraphicFramePr>
        <p:xfrm>
          <a:off x="5180013" y="4652963"/>
          <a:ext cx="3170237" cy="1008062"/>
        </p:xfrm>
        <a:graphic>
          <a:graphicData uri="http://schemas.openxmlformats.org/presentationml/2006/ole">
            <mc:AlternateContent xmlns:mc="http://schemas.openxmlformats.org/markup-compatibility/2006">
              <mc:Choice xmlns:v="urn:schemas-microsoft-com:vml" Requires="v">
                <p:oleObj name="Equation" r:id="rId8" imgW="1320480" imgH="419040" progId="Equation.3">
                  <p:embed/>
                </p:oleObj>
              </mc:Choice>
              <mc:Fallback>
                <p:oleObj name="Equation" r:id="rId8" imgW="1320480" imgH="419040" progId="Equation.3">
                  <p:embed/>
                  <p:pic>
                    <p:nvPicPr>
                      <p:cNvPr id="1639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0013" y="4652963"/>
                        <a:ext cx="3170237"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3839260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up)">
                                      <p:cBhvr>
                                        <p:cTn id="7" dur="500"/>
                                        <p:tgtEl>
                                          <p:spTgt spid="37893"/>
                                        </p:tgtEl>
                                      </p:cBhvr>
                                    </p:animEffect>
                                  </p:childTnLst>
                                </p:cTn>
                              </p:par>
                              <p:par>
                                <p:cTn id="8" presetID="1" presetClass="entr" presetSubtype="0" fill="hold" nodeType="withEffect">
                                  <p:stCondLst>
                                    <p:cond delay="0"/>
                                  </p:stCondLst>
                                  <p:childTnLst>
                                    <p:set>
                                      <p:cBhvr>
                                        <p:cTn id="9" dur="1" fill="hold">
                                          <p:stCondLst>
                                            <p:cond delay="0"/>
                                          </p:stCondLst>
                                        </p:cTn>
                                        <p:tgtEl>
                                          <p:spTgt spid="1639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6396"/>
                                        </p:tgtEl>
                                        <p:attrNameLst>
                                          <p:attrName>style.visibility</p:attrName>
                                        </p:attrNameLst>
                                      </p:cBhvr>
                                      <p:to>
                                        <p:strVal val="visible"/>
                                      </p:to>
                                    </p:set>
                                  </p:childTnLst>
                                </p:cTn>
                              </p:par>
                            </p:childTnLst>
                          </p:cTn>
                        </p:par>
                        <p:par>
                          <p:cTn id="16" fill="hold" nodeType="afterGroup">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37895"/>
                                        </p:tgtEl>
                                        <p:attrNameLst>
                                          <p:attrName>style.visibility</p:attrName>
                                        </p:attrNameLst>
                                      </p:cBhvr>
                                      <p:to>
                                        <p:strVal val="visible"/>
                                      </p:to>
                                    </p:set>
                                    <p:animEffect transition="in" filter="wipe(up)">
                                      <p:cBhvr>
                                        <p:cTn id="19" dur="500"/>
                                        <p:tgtEl>
                                          <p:spTgt spid="37895"/>
                                        </p:tgtEl>
                                      </p:cBhvr>
                                    </p:animEffec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P spid="3789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690563" y="274638"/>
            <a:ext cx="7996237" cy="1143000"/>
          </a:xfrm>
        </p:spPr>
        <p:txBody>
          <a:bodyPr/>
          <a:lstStyle/>
          <a:p>
            <a:pPr eaLnBrk="1" hangingPunct="1"/>
            <a:r>
              <a:rPr lang="zh-CN" altLang="he-IL" sz="3200" b="1">
                <a:solidFill>
                  <a:srgbClr val="0000FF"/>
                </a:solidFill>
              </a:rPr>
              <a:t>③ </a:t>
            </a:r>
            <a:r>
              <a:rPr lang="en-US" altLang="zh-CN" sz="3200" b="1">
                <a:solidFill>
                  <a:srgbClr val="0000FF"/>
                </a:solidFill>
                <a:latin typeface="Times New Roman" pitchFamily="18" charset="0"/>
              </a:rPr>
              <a:t>both of the above conditions are satisfied</a:t>
            </a:r>
          </a:p>
        </p:txBody>
      </p:sp>
      <p:sp>
        <p:nvSpPr>
          <p:cNvPr id="26630" name="Rectangle 3"/>
          <p:cNvSpPr>
            <a:spLocks noGrp="1" noChangeArrowheads="1"/>
          </p:cNvSpPr>
          <p:nvPr>
            <p:ph type="body" idx="1"/>
          </p:nvPr>
        </p:nvSpPr>
        <p:spPr>
          <a:xfrm>
            <a:off x="457200" y="1600200"/>
            <a:ext cx="8229600" cy="669925"/>
          </a:xfrm>
        </p:spPr>
        <p:txBody>
          <a:bodyPr/>
          <a:lstStyle/>
          <a:p>
            <a:pPr eaLnBrk="1" hangingPunct="1"/>
            <a:r>
              <a:rPr lang="en-US" altLang="zh-CN" b="1" i="1" dirty="0">
                <a:latin typeface="Times New Roman" pitchFamily="18" charset="0"/>
              </a:rPr>
              <a:t>r </a:t>
            </a:r>
            <a:r>
              <a:rPr lang="en-US" altLang="zh-CN" b="1" dirty="0">
                <a:latin typeface="Times New Roman" pitchFamily="18" charset="0"/>
              </a:rPr>
              <a:t>=1</a:t>
            </a:r>
            <a:r>
              <a:rPr lang="en-US" altLang="zh-CN" b="1" dirty="0"/>
              <a:t>，</a:t>
            </a:r>
            <a:r>
              <a:rPr lang="el-GR" altLang="zh-CN" b="1" dirty="0"/>
              <a:t>ρ</a:t>
            </a:r>
            <a:r>
              <a:rPr lang="en-US" altLang="zh-CN" b="1" dirty="0">
                <a:latin typeface="Times New Roman" pitchFamily="18" charset="0"/>
              </a:rPr>
              <a:t>＝1</a:t>
            </a:r>
            <a:r>
              <a:rPr lang="en-US" altLang="zh-CN" b="1" dirty="0"/>
              <a:t>，</a:t>
            </a:r>
            <a:r>
              <a:rPr lang="en-US" altLang="zh-CN" b="1" dirty="0">
                <a:latin typeface="Times New Roman" pitchFamily="18" charset="0"/>
              </a:rPr>
              <a:t>the  Eq. becomes</a:t>
            </a:r>
          </a:p>
        </p:txBody>
      </p:sp>
      <p:sp>
        <p:nvSpPr>
          <p:cNvPr id="38918" name="AutoShape 6"/>
          <p:cNvSpPr>
            <a:spLocks noChangeArrowheads="1"/>
          </p:cNvSpPr>
          <p:nvPr/>
        </p:nvSpPr>
        <p:spPr bwMode="auto">
          <a:xfrm>
            <a:off x="2895600" y="4038600"/>
            <a:ext cx="152400" cy="304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endParaRPr lang="zh-CN" altLang="en-US">
              <a:solidFill>
                <a:prstClr val="black"/>
              </a:solidFill>
            </a:endParaRPr>
          </a:p>
        </p:txBody>
      </p:sp>
      <p:graphicFrame>
        <p:nvGraphicFramePr>
          <p:cNvPr id="17416" name="Object 8"/>
          <p:cNvGraphicFramePr>
            <a:graphicFrameLocks noChangeAspect="1"/>
          </p:cNvGraphicFramePr>
          <p:nvPr/>
        </p:nvGraphicFramePr>
        <p:xfrm>
          <a:off x="1692275" y="2708275"/>
          <a:ext cx="2266950" cy="1123950"/>
        </p:xfrm>
        <a:graphic>
          <a:graphicData uri="http://schemas.openxmlformats.org/presentationml/2006/ole">
            <mc:AlternateContent xmlns:mc="http://schemas.openxmlformats.org/markup-compatibility/2006">
              <mc:Choice xmlns:v="urn:schemas-microsoft-com:vml" Requires="v">
                <p:oleObj name="Equation" r:id="rId2" imgW="1168200" imgH="482400" progId="Equation.3">
                  <p:embed/>
                </p:oleObj>
              </mc:Choice>
              <mc:Fallback>
                <p:oleObj name="Equation" r:id="rId2" imgW="1168200" imgH="482400" progId="Equation.3">
                  <p:embed/>
                  <p:pic>
                    <p:nvPicPr>
                      <p:cNvPr id="1741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708275"/>
                        <a:ext cx="226695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17"/>
          <p:cNvGraphicFramePr>
            <a:graphicFrameLocks noChangeAspect="1"/>
          </p:cNvGraphicFramePr>
          <p:nvPr/>
        </p:nvGraphicFramePr>
        <p:xfrm>
          <a:off x="4905375" y="2852738"/>
          <a:ext cx="2193925" cy="1008062"/>
        </p:xfrm>
        <a:graphic>
          <a:graphicData uri="http://schemas.openxmlformats.org/presentationml/2006/ole">
            <mc:AlternateContent xmlns:mc="http://schemas.openxmlformats.org/markup-compatibility/2006">
              <mc:Choice xmlns:v="urn:schemas-microsoft-com:vml" Requires="v">
                <p:oleObj name="公式" r:id="rId4" imgW="914400" imgH="419040" progId="Equation.3">
                  <p:embed/>
                </p:oleObj>
              </mc:Choice>
              <mc:Fallback>
                <p:oleObj name="公式" r:id="rId4" imgW="914400" imgH="419040" progId="Equation.3">
                  <p:embed/>
                  <p:pic>
                    <p:nvPicPr>
                      <p:cNvPr id="17417"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5" y="2852738"/>
                        <a:ext cx="2193925"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p:cNvGraphicFramePr>
            <a:graphicFrameLocks noChangeAspect="1"/>
          </p:cNvGraphicFramePr>
          <p:nvPr/>
        </p:nvGraphicFramePr>
        <p:xfrm>
          <a:off x="2195513" y="4797425"/>
          <a:ext cx="1296987" cy="777875"/>
        </p:xfrm>
        <a:graphic>
          <a:graphicData uri="http://schemas.openxmlformats.org/presentationml/2006/ole">
            <mc:AlternateContent xmlns:mc="http://schemas.openxmlformats.org/markup-compatibility/2006">
              <mc:Choice xmlns:v="urn:schemas-microsoft-com:vml" Requires="v">
                <p:oleObj name="Equation" r:id="rId6" imgW="457200" imgH="228600" progId="Equation.3">
                  <p:embed/>
                </p:oleObj>
              </mc:Choice>
              <mc:Fallback>
                <p:oleObj name="Equation" r:id="rId6" imgW="457200" imgH="228600" progId="Equation.3">
                  <p:embed/>
                  <p:pic>
                    <p:nvPicPr>
                      <p:cNvPr id="1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4797425"/>
                        <a:ext cx="129698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194821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up)">
                                      <p:cBhvr>
                                        <p:cTn id="7" dur="500"/>
                                        <p:tgtEl>
                                          <p:spTgt spid="38918"/>
                                        </p:tgtEl>
                                      </p:cBhvr>
                                    </p:animEffect>
                                  </p:childTnLst>
                                </p:cTn>
                              </p:par>
                              <p:par>
                                <p:cTn id="8" presetID="1" presetClass="entr" presetSubtype="0" fill="hold" nodeType="withEffect">
                                  <p:stCondLst>
                                    <p:cond delay="0"/>
                                  </p:stCondLst>
                                  <p:childTnLst>
                                    <p:set>
                                      <p:cBhvr>
                                        <p:cTn id="9" dur="1" fill="hold">
                                          <p:stCondLst>
                                            <p:cond delay="0"/>
                                          </p:stCondLst>
                                        </p:cTn>
                                        <p:tgtEl>
                                          <p:spTgt spid="1741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7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4833271" y="2269921"/>
            <a:ext cx="3816424" cy="4248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prstClr val="black"/>
              </a:solidFill>
            </a:endParaRPr>
          </a:p>
        </p:txBody>
      </p:sp>
      <p:sp>
        <p:nvSpPr>
          <p:cNvPr id="36" name="圆角矩形 35"/>
          <p:cNvSpPr/>
          <p:nvPr/>
        </p:nvSpPr>
        <p:spPr>
          <a:xfrm>
            <a:off x="619199" y="2331444"/>
            <a:ext cx="3816424" cy="42484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prstClr val="black"/>
              </a:solidFill>
            </a:endParaRPr>
          </a:p>
        </p:txBody>
      </p:sp>
      <p:sp>
        <p:nvSpPr>
          <p:cNvPr id="4" name="灯片编号占位符 3"/>
          <p:cNvSpPr>
            <a:spLocks noGrp="1"/>
          </p:cNvSpPr>
          <p:nvPr>
            <p:ph type="sldNum" sz="quarter" idx="12"/>
          </p:nvPr>
        </p:nvSpPr>
        <p:spPr/>
        <p:txBody>
          <a:bodyPr/>
          <a:lstStyle/>
          <a:p>
            <a:pPr>
              <a:defRPr/>
            </a:pPr>
            <a:fld id="{D8132E92-A02F-49EC-9811-F933CE30F1D9}" type="slidenum">
              <a:rPr lang="zh-CN" altLang="en-US" smtClean="0">
                <a:solidFill>
                  <a:prstClr val="black">
                    <a:tint val="75000"/>
                  </a:prstClr>
                </a:solidFill>
              </a:rPr>
              <a:pPr>
                <a:defRPr/>
              </a:pPr>
              <a:t>48</a:t>
            </a:fld>
            <a:endParaRPr lang="zh-CN" altLang="en-US">
              <a:solidFill>
                <a:prstClr val="black">
                  <a:tint val="75000"/>
                </a:prstClr>
              </a:solidFill>
            </a:endParaRP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6" name="矩形 5"/>
          <p:cNvSpPr>
            <a:spLocks noChangeArrowheads="1"/>
          </p:cNvSpPr>
          <p:nvPr/>
        </p:nvSpPr>
        <p:spPr bwMode="auto">
          <a:xfrm>
            <a:off x="4673" y="1268760"/>
            <a:ext cx="758252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3300" b="1" dirty="0">
                <a:solidFill>
                  <a:prstClr val="black"/>
                </a:solidFill>
                <a:latin typeface="Times New Roman" panose="02020603050405020304" pitchFamily="18" charset="0"/>
                <a:ea typeface="Adobe 楷体 Std R" pitchFamily="18" charset="-122"/>
                <a:cs typeface="Times New Roman" panose="02020603050405020304" pitchFamily="18" charset="0"/>
              </a:rPr>
              <a:t>2.7 </a:t>
            </a:r>
            <a:r>
              <a:rPr lang="zh-CN" altLang="en-US" sz="3300" b="1" dirty="0">
                <a:solidFill>
                  <a:prstClr val="black"/>
                </a:solidFill>
                <a:latin typeface="Times New Roman" panose="02020603050405020304" pitchFamily="18" charset="0"/>
                <a:ea typeface="Adobe 楷体 Std R" pitchFamily="18" charset="-122"/>
                <a:cs typeface="Times New Roman" panose="02020603050405020304" pitchFamily="18" charset="0"/>
              </a:rPr>
              <a:t>体型缩聚和凝胶化作用（</a:t>
            </a:r>
            <a:r>
              <a:rPr lang="en-US" altLang="zh-CN" sz="3300" b="1" dirty="0">
                <a:solidFill>
                  <a:prstClr val="black"/>
                </a:solidFill>
                <a:latin typeface="Times New Roman" panose="02020603050405020304" pitchFamily="18" charset="0"/>
                <a:ea typeface="Adobe 楷体 Std R" pitchFamily="18" charset="-122"/>
                <a:cs typeface="Times New Roman" panose="02020603050405020304" pitchFamily="18" charset="0"/>
              </a:rPr>
              <a:t>Gelation</a:t>
            </a:r>
            <a:r>
              <a:rPr lang="zh-CN" altLang="en-US" sz="3300" b="1" dirty="0">
                <a:solidFill>
                  <a:prstClr val="black"/>
                </a:solidFill>
                <a:latin typeface="Times New Roman" panose="02020603050405020304" pitchFamily="18" charset="0"/>
                <a:ea typeface="Adobe 楷体 Std R" pitchFamily="18" charset="-122"/>
                <a:cs typeface="Times New Roman" panose="02020603050405020304" pitchFamily="18" charset="0"/>
              </a:rPr>
              <a:t>）</a:t>
            </a:r>
          </a:p>
        </p:txBody>
      </p:sp>
      <p:sp>
        <p:nvSpPr>
          <p:cNvPr id="7" name="矩形 6"/>
          <p:cNvSpPr>
            <a:spLocks noChangeArrowheads="1"/>
          </p:cNvSpPr>
          <p:nvPr/>
        </p:nvSpPr>
        <p:spPr bwMode="auto">
          <a:xfrm>
            <a:off x="7742422" y="1284149"/>
            <a:ext cx="10278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200" b="1" dirty="0">
                <a:solidFill>
                  <a:srgbClr val="FF0000"/>
                </a:solidFill>
                <a:latin typeface="Times New Roman" panose="02020603050405020304" pitchFamily="18" charset="0"/>
                <a:ea typeface="Adobe 楷体 Std R" pitchFamily="18" charset="-122"/>
                <a:cs typeface="Times New Roman" panose="02020603050405020304" pitchFamily="18" charset="0"/>
              </a:rPr>
              <a:t>小结</a:t>
            </a:r>
          </a:p>
        </p:txBody>
      </p:sp>
      <p:sp>
        <p:nvSpPr>
          <p:cNvPr id="8" name="矩形 5"/>
          <p:cNvSpPr>
            <a:spLocks noChangeArrowheads="1"/>
          </p:cNvSpPr>
          <p:nvPr/>
        </p:nvSpPr>
        <p:spPr bwMode="auto">
          <a:xfrm>
            <a:off x="2351523" y="1772816"/>
            <a:ext cx="4580100" cy="461665"/>
          </a:xfrm>
          <a:prstGeom prst="rect">
            <a:avLst/>
          </a:prstGeom>
          <a:solidFill>
            <a:srgbClr val="FFFFCC"/>
          </a:solidFill>
          <a:ln w="9525">
            <a:solidFill>
              <a:srgbClr val="0000FF"/>
            </a:solidFill>
            <a:miter lim="800000"/>
            <a:headEnd/>
            <a:tailEnd/>
          </a:ln>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b="1">
                <a:solidFill>
                  <a:prstClr val="black"/>
                </a:solidFill>
                <a:latin typeface="Times New Roman" panose="02020603050405020304" pitchFamily="18" charset="0"/>
                <a:ea typeface="Adobe 楷体 Std R" pitchFamily="18" charset="-122"/>
                <a:cs typeface="Times New Roman" panose="02020603050405020304" pitchFamily="18" charset="0"/>
              </a:rPr>
              <a:t>p</a:t>
            </a:r>
            <a:r>
              <a:rPr lang="en-US" altLang="zh-CN" sz="2400" b="1" baseline="-25000">
                <a:solidFill>
                  <a:prstClr val="black"/>
                </a:solidFill>
                <a:latin typeface="Times New Roman" panose="02020603050405020304" pitchFamily="18" charset="0"/>
                <a:ea typeface="Adobe 楷体 Std R" pitchFamily="18" charset="-122"/>
                <a:cs typeface="Times New Roman" panose="02020603050405020304" pitchFamily="18" charset="0"/>
              </a:rPr>
              <a:t>c</a:t>
            </a:r>
            <a:r>
              <a:rPr lang="zh-CN" altLang="en-US" sz="2400" b="1">
                <a:solidFill>
                  <a:prstClr val="black"/>
                </a:solidFill>
                <a:latin typeface="Times New Roman" panose="02020603050405020304" pitchFamily="18" charset="0"/>
                <a:ea typeface="Adobe 楷体 Std R" pitchFamily="18" charset="-122"/>
                <a:cs typeface="Times New Roman" panose="02020603050405020304" pitchFamily="18" charset="0"/>
              </a:rPr>
              <a:t>是体型缩聚中的首要控制指标</a:t>
            </a:r>
            <a:endPar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graphicFrame>
        <p:nvGraphicFramePr>
          <p:cNvPr id="9" name="Object 8"/>
          <p:cNvGraphicFramePr>
            <a:graphicFrameLocks noChangeAspect="1"/>
          </p:cNvGraphicFramePr>
          <p:nvPr/>
        </p:nvGraphicFramePr>
        <p:xfrm>
          <a:off x="874579" y="2763492"/>
          <a:ext cx="1327836" cy="620018"/>
        </p:xfrm>
        <a:graphic>
          <a:graphicData uri="http://schemas.openxmlformats.org/presentationml/2006/ole">
            <mc:AlternateContent xmlns:mc="http://schemas.openxmlformats.org/markup-compatibility/2006">
              <mc:Choice xmlns:v="urn:schemas-microsoft-com:vml" Requires="v">
                <p:oleObj name="公式" r:id="rId2" imgW="952200" imgH="444240" progId="Equation.3">
                  <p:embed/>
                </p:oleObj>
              </mc:Choice>
              <mc:Fallback>
                <p:oleObj name="公式" r:id="rId2" imgW="952200" imgH="444240" progId="Equation.3">
                  <p:embed/>
                  <p:pic>
                    <p:nvPicPr>
                      <p:cNvPr id="9"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79" y="2763492"/>
                        <a:ext cx="1327836" cy="620018"/>
                      </a:xfrm>
                      <a:prstGeom prst="rect">
                        <a:avLst/>
                      </a:prstGeom>
                      <a:noFill/>
                      <a:ln>
                        <a:noFill/>
                      </a:ln>
                      <a:effectLst/>
                    </p:spPr>
                  </p:pic>
                </p:oleObj>
              </mc:Fallback>
            </mc:AlternateContent>
          </a:graphicData>
        </a:graphic>
      </p:graphicFrame>
      <p:graphicFrame>
        <p:nvGraphicFramePr>
          <p:cNvPr id="10" name="Object 3"/>
          <p:cNvGraphicFramePr>
            <a:graphicFrameLocks noChangeAspect="1"/>
          </p:cNvGraphicFramePr>
          <p:nvPr/>
        </p:nvGraphicFramePr>
        <p:xfrm>
          <a:off x="763215" y="5725112"/>
          <a:ext cx="1240519" cy="648905"/>
        </p:xfrm>
        <a:graphic>
          <a:graphicData uri="http://schemas.openxmlformats.org/presentationml/2006/ole">
            <mc:AlternateContent xmlns:mc="http://schemas.openxmlformats.org/markup-compatibility/2006">
              <mc:Choice xmlns:v="urn:schemas-microsoft-com:vml" Requires="v">
                <p:oleObj name="公式" r:id="rId4" imgW="825480" imgH="431640" progId="Equation.3">
                  <p:embed/>
                </p:oleObj>
              </mc:Choice>
              <mc:Fallback>
                <p:oleObj name="公式" r:id="rId4" imgW="825480" imgH="431640" progId="Equation.3">
                  <p:embed/>
                  <p:pic>
                    <p:nvPicPr>
                      <p:cNvPr id="1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15" y="5725112"/>
                        <a:ext cx="1240519" cy="648905"/>
                      </a:xfrm>
                      <a:prstGeom prst="rect">
                        <a:avLst/>
                      </a:prstGeom>
                      <a:noFill/>
                      <a:ln>
                        <a:noFill/>
                      </a:ln>
                      <a:effectLst/>
                    </p:spPr>
                  </p:pic>
                </p:oleObj>
              </mc:Fallback>
            </mc:AlternateContent>
          </a:graphicData>
        </a:graphic>
      </p:graphicFrame>
      <p:sp>
        <p:nvSpPr>
          <p:cNvPr id="13" name="矩形 8"/>
          <p:cNvSpPr>
            <a:spLocks noChangeArrowheads="1"/>
          </p:cNvSpPr>
          <p:nvPr/>
        </p:nvSpPr>
        <p:spPr bwMode="auto">
          <a:xfrm>
            <a:off x="2070724" y="5787828"/>
            <a:ext cx="17888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dirty="0">
                <a:solidFill>
                  <a:prstClr val="black"/>
                </a:solidFill>
                <a:latin typeface="Times New Roman" panose="02020603050405020304" pitchFamily="18" charset="0"/>
                <a:ea typeface="Adobe 楷体 Std R" pitchFamily="18" charset="-122"/>
                <a:cs typeface="Times New Roman" panose="02020603050405020304" pitchFamily="18" charset="0"/>
              </a:rPr>
              <a:t>可由平均官能度及反应程度求出</a:t>
            </a:r>
          </a:p>
        </p:txBody>
      </p:sp>
      <p:graphicFrame>
        <p:nvGraphicFramePr>
          <p:cNvPr id="14" name="Object 4"/>
          <p:cNvGraphicFramePr>
            <a:graphicFrameLocks noChangeAspect="1"/>
          </p:cNvGraphicFramePr>
          <p:nvPr/>
        </p:nvGraphicFramePr>
        <p:xfrm>
          <a:off x="3787551" y="5888743"/>
          <a:ext cx="377825" cy="444500"/>
        </p:xfrm>
        <a:graphic>
          <a:graphicData uri="http://schemas.openxmlformats.org/presentationml/2006/ole">
            <mc:AlternateContent xmlns:mc="http://schemas.openxmlformats.org/markup-compatibility/2006">
              <mc:Choice xmlns:v="urn:schemas-microsoft-com:vml" Requires="v">
                <p:oleObj name="公式" r:id="rId6" imgW="215640" imgH="253800" progId="Equation.3">
                  <p:embed/>
                </p:oleObj>
              </mc:Choice>
              <mc:Fallback>
                <p:oleObj name="公式" r:id="rId6" imgW="215640" imgH="253800" progId="Equation.3">
                  <p:embed/>
                  <p:pic>
                    <p:nvPicPr>
                      <p:cNvPr id="14" name="Object 4"/>
                      <p:cNvPicPr>
                        <a:picLocks noChangeAspect="1" noChangeArrowheads="1"/>
                      </p:cNvPicPr>
                      <p:nvPr/>
                    </p:nvPicPr>
                    <p:blipFill>
                      <a:blip r:embed="rId7"/>
                      <a:srcRect/>
                      <a:stretch>
                        <a:fillRect/>
                      </a:stretch>
                    </p:blipFill>
                    <p:spPr bwMode="auto">
                      <a:xfrm>
                        <a:off x="3787551" y="5888743"/>
                        <a:ext cx="377825" cy="444500"/>
                      </a:xfrm>
                      <a:prstGeom prst="rect">
                        <a:avLst/>
                      </a:prstGeom>
                      <a:noFill/>
                      <a:ln w="9525">
                        <a:solidFill>
                          <a:srgbClr val="0000FF"/>
                        </a:solidFill>
                        <a:miter lim="800000"/>
                        <a:headEnd/>
                        <a:tailEnd/>
                      </a:ln>
                      <a:effectLst/>
                    </p:spPr>
                  </p:pic>
                </p:oleObj>
              </mc:Fallback>
            </mc:AlternateContent>
          </a:graphicData>
        </a:graphic>
      </p:graphicFrame>
      <p:graphicFrame>
        <p:nvGraphicFramePr>
          <p:cNvPr id="15" name="Object 6"/>
          <p:cNvGraphicFramePr>
            <a:graphicFrameLocks noChangeAspect="1"/>
          </p:cNvGraphicFramePr>
          <p:nvPr/>
        </p:nvGraphicFramePr>
        <p:xfrm>
          <a:off x="2863218" y="2691484"/>
          <a:ext cx="812623" cy="727555"/>
        </p:xfrm>
        <a:graphic>
          <a:graphicData uri="http://schemas.openxmlformats.org/presentationml/2006/ole">
            <mc:AlternateContent xmlns:mc="http://schemas.openxmlformats.org/markup-compatibility/2006">
              <mc:Choice xmlns:v="urn:schemas-microsoft-com:vml" Requires="v">
                <p:oleObj name="公式" r:id="rId8" imgW="482400" imgH="431640" progId="Equation.3">
                  <p:embed/>
                </p:oleObj>
              </mc:Choice>
              <mc:Fallback>
                <p:oleObj name="公式" r:id="rId8" imgW="482400" imgH="431640" progId="Equation.3">
                  <p:embed/>
                  <p:pic>
                    <p:nvPicPr>
                      <p:cNvPr id="1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3218" y="2691484"/>
                        <a:ext cx="812623" cy="727555"/>
                      </a:xfrm>
                      <a:prstGeom prst="rect">
                        <a:avLst/>
                      </a:prstGeom>
                      <a:noFill/>
                      <a:ln w="9525">
                        <a:solidFill>
                          <a:srgbClr val="0000CC"/>
                        </a:solidFill>
                        <a:miter lim="800000"/>
                        <a:headEnd/>
                        <a:tailEnd/>
                      </a:ln>
                      <a:effectLst/>
                    </p:spPr>
                  </p:pic>
                </p:oleObj>
              </mc:Fallback>
            </mc:AlternateContent>
          </a:graphicData>
        </a:graphic>
      </p:graphicFrame>
      <p:graphicFrame>
        <p:nvGraphicFramePr>
          <p:cNvPr id="16" name="对象 15"/>
          <p:cNvGraphicFramePr>
            <a:graphicFrameLocks noChangeAspect="1"/>
          </p:cNvGraphicFramePr>
          <p:nvPr/>
        </p:nvGraphicFramePr>
        <p:xfrm>
          <a:off x="2310508" y="3579426"/>
          <a:ext cx="887385" cy="543856"/>
        </p:xfrm>
        <a:graphic>
          <a:graphicData uri="http://schemas.openxmlformats.org/presentationml/2006/ole">
            <mc:AlternateContent xmlns:mc="http://schemas.openxmlformats.org/markup-compatibility/2006">
              <mc:Choice xmlns:v="urn:schemas-microsoft-com:vml" Requires="v">
                <p:oleObj name="Equation" r:id="rId10" imgW="787058" imgH="482391" progId="Equation.3">
                  <p:embed/>
                </p:oleObj>
              </mc:Choice>
              <mc:Fallback>
                <p:oleObj name="Equation" r:id="rId10" imgW="787058" imgH="482391" progId="Equation.3">
                  <p:embed/>
                  <p:pic>
                    <p:nvPicPr>
                      <p:cNvPr id="16"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0508" y="3579426"/>
                        <a:ext cx="887385" cy="543856"/>
                      </a:xfrm>
                      <a:prstGeom prst="rect">
                        <a:avLst/>
                      </a:prstGeom>
                      <a:noFill/>
                      <a:ln>
                        <a:noFill/>
                      </a:ln>
                      <a:effectLst/>
                    </p:spPr>
                  </p:pic>
                </p:oleObj>
              </mc:Fallback>
            </mc:AlternateContent>
          </a:graphicData>
        </a:graphic>
      </p:graphicFrame>
      <p:graphicFrame>
        <p:nvGraphicFramePr>
          <p:cNvPr id="17" name="对象 16"/>
          <p:cNvGraphicFramePr>
            <a:graphicFrameLocks noChangeAspect="1"/>
          </p:cNvGraphicFramePr>
          <p:nvPr/>
        </p:nvGraphicFramePr>
        <p:xfrm>
          <a:off x="2238500" y="4268582"/>
          <a:ext cx="1232602" cy="616823"/>
        </p:xfrm>
        <a:graphic>
          <a:graphicData uri="http://schemas.openxmlformats.org/presentationml/2006/ole">
            <mc:AlternateContent xmlns:mc="http://schemas.openxmlformats.org/markup-compatibility/2006">
              <mc:Choice xmlns:v="urn:schemas-microsoft-com:vml" Requires="v">
                <p:oleObj name="公式" r:id="rId12" imgW="863225" imgH="431613" progId="Equation.3">
                  <p:embed/>
                </p:oleObj>
              </mc:Choice>
              <mc:Fallback>
                <p:oleObj name="公式" r:id="rId12" imgW="863225" imgH="431613" progId="Equation.3">
                  <p:embed/>
                  <p:pic>
                    <p:nvPicPr>
                      <p:cNvPr id="17"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500" y="4268582"/>
                        <a:ext cx="1232602" cy="616823"/>
                      </a:xfrm>
                      <a:prstGeom prst="rect">
                        <a:avLst/>
                      </a:prstGeom>
                      <a:noFill/>
                      <a:ln>
                        <a:noFill/>
                      </a:ln>
                      <a:effectLst/>
                    </p:spPr>
                  </p:pic>
                </p:oleObj>
              </mc:Fallback>
            </mc:AlternateContent>
          </a:graphicData>
        </a:graphic>
      </p:graphicFrame>
      <p:graphicFrame>
        <p:nvGraphicFramePr>
          <p:cNvPr id="18" name="对象 17"/>
          <p:cNvGraphicFramePr>
            <a:graphicFrameLocks noChangeAspect="1"/>
          </p:cNvGraphicFramePr>
          <p:nvPr/>
        </p:nvGraphicFramePr>
        <p:xfrm>
          <a:off x="2238500" y="5015207"/>
          <a:ext cx="2020353" cy="661107"/>
        </p:xfrm>
        <a:graphic>
          <a:graphicData uri="http://schemas.openxmlformats.org/presentationml/2006/ole">
            <mc:AlternateContent xmlns:mc="http://schemas.openxmlformats.org/markup-compatibility/2006">
              <mc:Choice xmlns:v="urn:schemas-microsoft-com:vml" Requires="v">
                <p:oleObj name="公式" r:id="rId14" imgW="1358640" imgH="444240" progId="Equation.3">
                  <p:embed/>
                </p:oleObj>
              </mc:Choice>
              <mc:Fallback>
                <p:oleObj name="公式" r:id="rId14" imgW="1358640" imgH="444240" progId="Equation.3">
                  <p:embed/>
                  <p:pic>
                    <p:nvPicPr>
                      <p:cNvPr id="18" name="对象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8500" y="5015207"/>
                        <a:ext cx="2020353" cy="661107"/>
                      </a:xfrm>
                      <a:prstGeom prst="rect">
                        <a:avLst/>
                      </a:prstGeom>
                      <a:noFill/>
                      <a:ln>
                        <a:noFill/>
                      </a:ln>
                      <a:effectLst/>
                    </p:spPr>
                  </p:pic>
                </p:oleObj>
              </mc:Fallback>
            </mc:AlternateContent>
          </a:graphicData>
        </a:graphic>
      </p:graphicFrame>
      <p:graphicFrame>
        <p:nvGraphicFramePr>
          <p:cNvPr id="19" name="对象 18"/>
          <p:cNvGraphicFramePr>
            <a:graphicFrameLocks noChangeAspect="1"/>
          </p:cNvGraphicFramePr>
          <p:nvPr/>
        </p:nvGraphicFramePr>
        <p:xfrm>
          <a:off x="4833271" y="2710119"/>
          <a:ext cx="1912803" cy="505885"/>
        </p:xfrm>
        <a:graphic>
          <a:graphicData uri="http://schemas.openxmlformats.org/presentationml/2006/ole">
            <mc:AlternateContent xmlns:mc="http://schemas.openxmlformats.org/markup-compatibility/2006">
              <mc:Choice xmlns:v="urn:schemas-microsoft-com:vml" Requires="v">
                <p:oleObj name="Equation" r:id="rId16" imgW="1587500" imgH="419100" progId="Equation.3">
                  <p:embed/>
                </p:oleObj>
              </mc:Choice>
              <mc:Fallback>
                <p:oleObj name="Equation" r:id="rId16" imgW="1587500" imgH="419100" progId="Equation.3">
                  <p:embed/>
                  <p:pic>
                    <p:nvPicPr>
                      <p:cNvPr id="19" name="对象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33271" y="2710119"/>
                        <a:ext cx="1912803" cy="505885"/>
                      </a:xfrm>
                      <a:prstGeom prst="rect">
                        <a:avLst/>
                      </a:prstGeom>
                      <a:noFill/>
                      <a:ln>
                        <a:noFill/>
                      </a:ln>
                      <a:effectLst/>
                    </p:spPr>
                  </p:pic>
                </p:oleObj>
              </mc:Fallback>
            </mc:AlternateContent>
          </a:graphicData>
        </a:graphic>
      </p:graphicFrame>
      <p:graphicFrame>
        <p:nvGraphicFramePr>
          <p:cNvPr id="20" name="对象 19"/>
          <p:cNvGraphicFramePr>
            <a:graphicFrameLocks noChangeAspect="1"/>
          </p:cNvGraphicFramePr>
          <p:nvPr/>
        </p:nvGraphicFramePr>
        <p:xfrm>
          <a:off x="6948545" y="2621979"/>
          <a:ext cx="1395531" cy="691902"/>
        </p:xfrm>
        <a:graphic>
          <a:graphicData uri="http://schemas.openxmlformats.org/presentationml/2006/ole">
            <mc:AlternateContent xmlns:mc="http://schemas.openxmlformats.org/markup-compatibility/2006">
              <mc:Choice xmlns:v="urn:schemas-microsoft-com:vml" Requires="v">
                <p:oleObj name="Equation" r:id="rId18" imgW="1167893" imgH="482391" progId="Equation.3">
                  <p:embed/>
                </p:oleObj>
              </mc:Choice>
              <mc:Fallback>
                <p:oleObj name="Equation" r:id="rId18" imgW="1167893" imgH="482391" progId="Equation.3">
                  <p:embed/>
                  <p:pic>
                    <p:nvPicPr>
                      <p:cNvPr id="20" name="对象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48545" y="2621979"/>
                        <a:ext cx="1395531" cy="691902"/>
                      </a:xfrm>
                      <a:prstGeom prst="rect">
                        <a:avLst/>
                      </a:prstGeom>
                      <a:noFill/>
                      <a:ln>
                        <a:noFill/>
                      </a:ln>
                      <a:effectLst/>
                    </p:spPr>
                  </p:pic>
                </p:oleObj>
              </mc:Fallback>
            </mc:AlternateContent>
          </a:graphicData>
        </a:graphic>
      </p:graphicFrame>
      <p:graphicFrame>
        <p:nvGraphicFramePr>
          <p:cNvPr id="21" name="对象 20"/>
          <p:cNvGraphicFramePr>
            <a:graphicFrameLocks noChangeAspect="1"/>
          </p:cNvGraphicFramePr>
          <p:nvPr/>
        </p:nvGraphicFramePr>
        <p:xfrm>
          <a:off x="5580112" y="5805264"/>
          <a:ext cx="816738" cy="489843"/>
        </p:xfrm>
        <a:graphic>
          <a:graphicData uri="http://schemas.openxmlformats.org/presentationml/2006/ole">
            <mc:AlternateContent xmlns:mc="http://schemas.openxmlformats.org/markup-compatibility/2006">
              <mc:Choice xmlns:v="urn:schemas-microsoft-com:vml" Requires="v">
                <p:oleObj name="Equation" r:id="rId20" imgW="457200" imgH="228600" progId="Equation.3">
                  <p:embed/>
                </p:oleObj>
              </mc:Choice>
              <mc:Fallback>
                <p:oleObj name="Equation" r:id="rId20" imgW="457200" imgH="228600" progId="Equation.3">
                  <p:embed/>
                  <p:pic>
                    <p:nvPicPr>
                      <p:cNvPr id="21" name="对象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80112" y="5805264"/>
                        <a:ext cx="816738" cy="489843"/>
                      </a:xfrm>
                      <a:prstGeom prst="rect">
                        <a:avLst/>
                      </a:prstGeom>
                      <a:noFill/>
                      <a:ln>
                        <a:noFill/>
                      </a:ln>
                      <a:effectLst/>
                    </p:spPr>
                  </p:pic>
                </p:oleObj>
              </mc:Fallback>
            </mc:AlternateContent>
          </a:graphicData>
        </a:graphic>
      </p:graphicFrame>
      <p:graphicFrame>
        <p:nvGraphicFramePr>
          <p:cNvPr id="22" name="对象 21"/>
          <p:cNvGraphicFramePr>
            <a:graphicFrameLocks noChangeAspect="1"/>
          </p:cNvGraphicFramePr>
          <p:nvPr/>
        </p:nvGraphicFramePr>
        <p:xfrm>
          <a:off x="6876256" y="5733946"/>
          <a:ext cx="1252449" cy="575474"/>
        </p:xfrm>
        <a:graphic>
          <a:graphicData uri="http://schemas.openxmlformats.org/presentationml/2006/ole">
            <mc:AlternateContent xmlns:mc="http://schemas.openxmlformats.org/markup-compatibility/2006">
              <mc:Choice xmlns:v="urn:schemas-microsoft-com:vml" Requires="v">
                <p:oleObj name="公式" r:id="rId22" imgW="914400" imgH="419100" progId="Equation.3">
                  <p:embed/>
                </p:oleObj>
              </mc:Choice>
              <mc:Fallback>
                <p:oleObj name="公式" r:id="rId22" imgW="914400" imgH="419100" progId="Equation.3">
                  <p:embed/>
                  <p:pic>
                    <p:nvPicPr>
                      <p:cNvPr id="22" name="对象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76256" y="5733946"/>
                        <a:ext cx="1252449" cy="575474"/>
                      </a:xfrm>
                      <a:prstGeom prst="rect">
                        <a:avLst/>
                      </a:prstGeom>
                      <a:noFill/>
                      <a:ln>
                        <a:noFill/>
                      </a:ln>
                      <a:effectLst/>
                    </p:spPr>
                  </p:pic>
                </p:oleObj>
              </mc:Fallback>
            </mc:AlternateContent>
          </a:graphicData>
        </a:graphic>
      </p:graphicFrame>
      <p:sp>
        <p:nvSpPr>
          <p:cNvPr id="23" name="矩形 22"/>
          <p:cNvSpPr/>
          <p:nvPr/>
        </p:nvSpPr>
        <p:spPr>
          <a:xfrm>
            <a:off x="4873604" y="5373216"/>
            <a:ext cx="1281120" cy="369332"/>
          </a:xfrm>
          <a:prstGeom prst="rect">
            <a:avLst/>
          </a:prstGeom>
        </p:spPr>
        <p:txBody>
          <a:bodyPr wrap="none">
            <a:spAutoFit/>
          </a:bodyPr>
          <a:lstStyle/>
          <a:p>
            <a:r>
              <a:rPr lang="en-US" altLang="zh-CN" b="1" i="1" dirty="0">
                <a:solidFill>
                  <a:srgbClr val="FF0000"/>
                </a:solidFill>
                <a:latin typeface="Times New Roman" pitchFamily="18" charset="0"/>
              </a:rPr>
              <a:t>r </a:t>
            </a:r>
            <a:r>
              <a:rPr lang="en-US" altLang="zh-CN" b="1" dirty="0">
                <a:solidFill>
                  <a:srgbClr val="FF0000"/>
                </a:solidFill>
                <a:latin typeface="Times New Roman" pitchFamily="18" charset="0"/>
              </a:rPr>
              <a:t>=1</a:t>
            </a:r>
            <a:r>
              <a:rPr lang="en-US" altLang="zh-CN" b="1" dirty="0">
                <a:solidFill>
                  <a:srgbClr val="FF0000"/>
                </a:solidFill>
              </a:rPr>
              <a:t>，</a:t>
            </a:r>
            <a:r>
              <a:rPr lang="el-GR" altLang="zh-CN" b="1" dirty="0">
                <a:solidFill>
                  <a:srgbClr val="FF0000"/>
                </a:solidFill>
              </a:rPr>
              <a:t>ρ</a:t>
            </a:r>
            <a:r>
              <a:rPr lang="en-US" altLang="zh-CN" b="1" dirty="0">
                <a:solidFill>
                  <a:srgbClr val="FF0000"/>
                </a:solidFill>
                <a:latin typeface="Times New Roman" pitchFamily="18" charset="0"/>
              </a:rPr>
              <a:t>＝1</a:t>
            </a:r>
            <a:endParaRPr lang="zh-CN" altLang="en-US" dirty="0">
              <a:solidFill>
                <a:srgbClr val="FF0000"/>
              </a:solidFill>
            </a:endParaRPr>
          </a:p>
        </p:txBody>
      </p:sp>
      <p:sp>
        <p:nvSpPr>
          <p:cNvPr id="24" name="矩形 23"/>
          <p:cNvSpPr/>
          <p:nvPr/>
        </p:nvSpPr>
        <p:spPr>
          <a:xfrm>
            <a:off x="4852861" y="4343549"/>
            <a:ext cx="1702710" cy="369332"/>
          </a:xfrm>
          <a:prstGeom prst="rect">
            <a:avLst/>
          </a:prstGeom>
        </p:spPr>
        <p:txBody>
          <a:bodyPr wrap="none">
            <a:spAutoFit/>
          </a:bodyPr>
          <a:lstStyle/>
          <a:p>
            <a:r>
              <a:rPr lang="en-US" altLang="zh-CN" b="1" i="1" dirty="0">
                <a:solidFill>
                  <a:srgbClr val="FF0000"/>
                </a:solidFill>
                <a:latin typeface="Times New Roman" pitchFamily="18" charset="0"/>
              </a:rPr>
              <a:t>r </a:t>
            </a:r>
            <a:r>
              <a:rPr lang="en-US" altLang="zh-CN" b="1" dirty="0">
                <a:solidFill>
                  <a:srgbClr val="FF0000"/>
                </a:solidFill>
                <a:latin typeface="Times New Roman" pitchFamily="18" charset="0"/>
              </a:rPr>
              <a:t>=1，</a:t>
            </a:r>
            <a:r>
              <a:rPr lang="en-US" altLang="zh-CN" b="1" i="1" dirty="0">
                <a:solidFill>
                  <a:srgbClr val="FF0000"/>
                </a:solidFill>
                <a:latin typeface="Times New Roman" pitchFamily="18" charset="0"/>
              </a:rPr>
              <a:t>P</a:t>
            </a:r>
            <a:r>
              <a:rPr lang="en-US" altLang="zh-CN" sz="1200" b="1" i="1" dirty="0">
                <a:solidFill>
                  <a:srgbClr val="FF0000"/>
                </a:solidFill>
                <a:latin typeface="Times New Roman" pitchFamily="18" charset="0"/>
              </a:rPr>
              <a:t>A</a:t>
            </a:r>
            <a:r>
              <a:rPr lang="en-US" altLang="zh-CN" b="1" dirty="0">
                <a:solidFill>
                  <a:srgbClr val="FF0000"/>
                </a:solidFill>
                <a:latin typeface="Times New Roman" pitchFamily="18" charset="0"/>
              </a:rPr>
              <a:t>=</a:t>
            </a:r>
            <a:r>
              <a:rPr lang="en-US" altLang="zh-CN" b="1" i="1" dirty="0">
                <a:solidFill>
                  <a:srgbClr val="FF0000"/>
                </a:solidFill>
                <a:latin typeface="Times New Roman" pitchFamily="18" charset="0"/>
              </a:rPr>
              <a:t>P</a:t>
            </a:r>
            <a:r>
              <a:rPr lang="en-US" altLang="zh-CN" sz="1200" b="1" i="1" dirty="0">
                <a:solidFill>
                  <a:srgbClr val="FF0000"/>
                </a:solidFill>
                <a:latin typeface="Times New Roman" pitchFamily="18" charset="0"/>
              </a:rPr>
              <a:t>B</a:t>
            </a:r>
            <a:r>
              <a:rPr lang="en-US" altLang="zh-CN" b="1" dirty="0">
                <a:solidFill>
                  <a:srgbClr val="FF0000"/>
                </a:solidFill>
                <a:latin typeface="Times New Roman" pitchFamily="18" charset="0"/>
              </a:rPr>
              <a:t>=</a:t>
            </a:r>
            <a:r>
              <a:rPr lang="en-US" altLang="zh-CN" b="1" i="1" dirty="0">
                <a:solidFill>
                  <a:srgbClr val="FF0000"/>
                </a:solidFill>
                <a:latin typeface="Times New Roman" pitchFamily="18" charset="0"/>
              </a:rPr>
              <a:t>P</a:t>
            </a:r>
            <a:endParaRPr lang="zh-CN" altLang="en-US" dirty="0">
              <a:solidFill>
                <a:srgbClr val="FF0000"/>
              </a:solidFill>
            </a:endParaRPr>
          </a:p>
        </p:txBody>
      </p:sp>
      <p:graphicFrame>
        <p:nvGraphicFramePr>
          <p:cNvPr id="25" name="对象 24"/>
          <p:cNvGraphicFramePr>
            <a:graphicFrameLocks noChangeAspect="1"/>
          </p:cNvGraphicFramePr>
          <p:nvPr/>
        </p:nvGraphicFramePr>
        <p:xfrm>
          <a:off x="5535479" y="4713058"/>
          <a:ext cx="1206004" cy="603002"/>
        </p:xfrm>
        <a:graphic>
          <a:graphicData uri="http://schemas.openxmlformats.org/presentationml/2006/ole">
            <mc:AlternateContent xmlns:mc="http://schemas.openxmlformats.org/markup-compatibility/2006">
              <mc:Choice xmlns:v="urn:schemas-microsoft-com:vml" Requires="v">
                <p:oleObj name="Equation" r:id="rId24" imgW="1066337" imgH="444307" progId="Equation.3">
                  <p:embed/>
                </p:oleObj>
              </mc:Choice>
              <mc:Fallback>
                <p:oleObj name="Equation" r:id="rId24" imgW="1066337" imgH="444307" progId="Equation.3">
                  <p:embed/>
                  <p:pic>
                    <p:nvPicPr>
                      <p:cNvPr id="25" name="对象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35479" y="4713058"/>
                        <a:ext cx="1206004" cy="603002"/>
                      </a:xfrm>
                      <a:prstGeom prst="rect">
                        <a:avLst/>
                      </a:prstGeom>
                      <a:noFill/>
                      <a:ln>
                        <a:noFill/>
                      </a:ln>
                      <a:effectLst/>
                    </p:spPr>
                  </p:pic>
                </p:oleObj>
              </mc:Fallback>
            </mc:AlternateContent>
          </a:graphicData>
        </a:graphic>
      </p:graphicFrame>
      <p:graphicFrame>
        <p:nvGraphicFramePr>
          <p:cNvPr id="26" name="对象 25"/>
          <p:cNvGraphicFramePr>
            <a:graphicFrameLocks noChangeAspect="1"/>
          </p:cNvGraphicFramePr>
          <p:nvPr/>
        </p:nvGraphicFramePr>
        <p:xfrm>
          <a:off x="6838198" y="4617921"/>
          <a:ext cx="1811497" cy="576014"/>
        </p:xfrm>
        <a:graphic>
          <a:graphicData uri="http://schemas.openxmlformats.org/presentationml/2006/ole">
            <mc:AlternateContent xmlns:mc="http://schemas.openxmlformats.org/markup-compatibility/2006">
              <mc:Choice xmlns:v="urn:schemas-microsoft-com:vml" Requires="v">
                <p:oleObj name="Equation" r:id="rId26" imgW="1320227" imgH="418918" progId="Equation.3">
                  <p:embed/>
                </p:oleObj>
              </mc:Choice>
              <mc:Fallback>
                <p:oleObj name="Equation" r:id="rId26" imgW="1320227" imgH="418918" progId="Equation.3">
                  <p:embed/>
                  <p:pic>
                    <p:nvPicPr>
                      <p:cNvPr id="26" name="对象 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38198" y="4617921"/>
                        <a:ext cx="1811497" cy="576014"/>
                      </a:xfrm>
                      <a:prstGeom prst="rect">
                        <a:avLst/>
                      </a:prstGeom>
                      <a:noFill/>
                      <a:ln>
                        <a:noFill/>
                      </a:ln>
                      <a:effectLst/>
                    </p:spPr>
                  </p:pic>
                </p:oleObj>
              </mc:Fallback>
            </mc:AlternateContent>
          </a:graphicData>
        </a:graphic>
      </p:graphicFrame>
      <p:sp>
        <p:nvSpPr>
          <p:cNvPr id="27" name="矩形 26"/>
          <p:cNvSpPr/>
          <p:nvPr/>
        </p:nvSpPr>
        <p:spPr>
          <a:xfrm>
            <a:off x="4795927" y="3429000"/>
            <a:ext cx="1340432" cy="369332"/>
          </a:xfrm>
          <a:prstGeom prst="rect">
            <a:avLst/>
          </a:prstGeom>
        </p:spPr>
        <p:txBody>
          <a:bodyPr wrap="none">
            <a:spAutoFit/>
          </a:bodyPr>
          <a:lstStyle/>
          <a:p>
            <a:r>
              <a:rPr lang="el-GR" altLang="zh-CN" b="1" dirty="0">
                <a:solidFill>
                  <a:srgbClr val="FF0000"/>
                </a:solidFill>
              </a:rPr>
              <a:t>ρ</a:t>
            </a:r>
            <a:r>
              <a:rPr lang="el-GR" altLang="zh-CN" b="1" dirty="0">
                <a:solidFill>
                  <a:srgbClr val="FF0000"/>
                </a:solidFill>
                <a:latin typeface="宋体" pitchFamily="2" charset="-122"/>
              </a:rPr>
              <a:t>= </a:t>
            </a:r>
            <a:r>
              <a:rPr lang="en-US" altLang="zh-CN" b="1" dirty="0">
                <a:solidFill>
                  <a:srgbClr val="FF0000"/>
                </a:solidFill>
                <a:latin typeface="Times New Roman" pitchFamily="18" charset="0"/>
              </a:rPr>
              <a:t>1，</a:t>
            </a:r>
            <a:r>
              <a:rPr lang="en-US" altLang="zh-CN" b="1" i="1" dirty="0">
                <a:solidFill>
                  <a:srgbClr val="FF0000"/>
                </a:solidFill>
                <a:latin typeface="Times New Roman" pitchFamily="18" charset="0"/>
              </a:rPr>
              <a:t>r </a:t>
            </a:r>
            <a:r>
              <a:rPr lang="en-US" altLang="zh-CN" b="1" dirty="0">
                <a:solidFill>
                  <a:srgbClr val="FF0000"/>
                </a:solidFill>
                <a:latin typeface="Times New Roman" pitchFamily="18" charset="0"/>
              </a:rPr>
              <a:t>&lt; 1</a:t>
            </a:r>
            <a:endParaRPr lang="zh-CN" altLang="en-US" dirty="0">
              <a:solidFill>
                <a:srgbClr val="FF0000"/>
              </a:solidFill>
            </a:endParaRPr>
          </a:p>
        </p:txBody>
      </p:sp>
      <p:graphicFrame>
        <p:nvGraphicFramePr>
          <p:cNvPr id="28" name="对象 27"/>
          <p:cNvGraphicFramePr>
            <a:graphicFrameLocks noChangeAspect="1"/>
          </p:cNvGraphicFramePr>
          <p:nvPr/>
        </p:nvGraphicFramePr>
        <p:xfrm>
          <a:off x="5518776" y="3751207"/>
          <a:ext cx="1235165" cy="552901"/>
        </p:xfrm>
        <a:graphic>
          <a:graphicData uri="http://schemas.openxmlformats.org/presentationml/2006/ole">
            <mc:AlternateContent xmlns:mc="http://schemas.openxmlformats.org/markup-compatibility/2006">
              <mc:Choice xmlns:v="urn:schemas-microsoft-com:vml" Requires="v">
                <p:oleObj name="Equation" r:id="rId28" imgW="1054100" imgH="393700" progId="Equation.3">
                  <p:embed/>
                </p:oleObj>
              </mc:Choice>
              <mc:Fallback>
                <p:oleObj name="Equation" r:id="rId28" imgW="1054100" imgH="393700" progId="Equation.3">
                  <p:embed/>
                  <p:pic>
                    <p:nvPicPr>
                      <p:cNvPr id="28" name="对象 2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518776" y="3751207"/>
                        <a:ext cx="1235165" cy="552901"/>
                      </a:xfrm>
                      <a:prstGeom prst="rect">
                        <a:avLst/>
                      </a:prstGeom>
                      <a:noFill/>
                      <a:ln>
                        <a:noFill/>
                      </a:ln>
                      <a:effectLst/>
                    </p:spPr>
                  </p:pic>
                </p:oleObj>
              </mc:Fallback>
            </mc:AlternateContent>
          </a:graphicData>
        </a:graphic>
      </p:graphicFrame>
      <p:graphicFrame>
        <p:nvGraphicFramePr>
          <p:cNvPr id="29" name="对象 28"/>
          <p:cNvGraphicFramePr>
            <a:graphicFrameLocks noChangeAspect="1"/>
          </p:cNvGraphicFramePr>
          <p:nvPr/>
        </p:nvGraphicFramePr>
        <p:xfrm>
          <a:off x="6741483" y="3742424"/>
          <a:ext cx="1872480" cy="601125"/>
        </p:xfrm>
        <a:graphic>
          <a:graphicData uri="http://schemas.openxmlformats.org/presentationml/2006/ole">
            <mc:AlternateContent xmlns:mc="http://schemas.openxmlformats.org/markup-compatibility/2006">
              <mc:Choice xmlns:v="urn:schemas-microsoft-com:vml" Requires="v">
                <p:oleObj name="Equation" r:id="rId30" imgW="1308100" imgH="419100" progId="Equation.3">
                  <p:embed/>
                </p:oleObj>
              </mc:Choice>
              <mc:Fallback>
                <p:oleObj name="Equation" r:id="rId30" imgW="1308100" imgH="419100" progId="Equation.3">
                  <p:embed/>
                  <p:pic>
                    <p:nvPicPr>
                      <p:cNvPr id="29" name="对象 2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41483" y="3742424"/>
                        <a:ext cx="1872480" cy="601125"/>
                      </a:xfrm>
                      <a:prstGeom prst="rect">
                        <a:avLst/>
                      </a:prstGeom>
                      <a:noFill/>
                      <a:ln>
                        <a:noFill/>
                      </a:ln>
                      <a:effectLst/>
                    </p:spPr>
                  </p:pic>
                </p:oleObj>
              </mc:Fallback>
            </mc:AlternateContent>
          </a:graphicData>
        </a:graphic>
      </p:graphicFrame>
      <p:sp>
        <p:nvSpPr>
          <p:cNvPr id="30" name="矩形 8"/>
          <p:cNvSpPr>
            <a:spLocks noChangeArrowheads="1"/>
          </p:cNvSpPr>
          <p:nvPr/>
        </p:nvSpPr>
        <p:spPr bwMode="auto">
          <a:xfrm>
            <a:off x="1185990" y="3640890"/>
            <a:ext cx="635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b="1" dirty="0">
                <a:solidFill>
                  <a:srgbClr val="FF0000"/>
                </a:solidFill>
                <a:latin typeface="Times New Roman" panose="02020603050405020304" pitchFamily="18" charset="0"/>
                <a:ea typeface="Adobe 楷体 Std R" pitchFamily="18" charset="-122"/>
                <a:cs typeface="Times New Roman" panose="02020603050405020304" pitchFamily="18" charset="0"/>
              </a:rPr>
              <a:t>A=B</a:t>
            </a:r>
            <a:endParaRPr lang="zh-CN" altLang="en-US" b="1" dirty="0">
              <a:solidFill>
                <a:srgbClr val="FF0000"/>
              </a:solidFill>
              <a:latin typeface="Times New Roman" panose="02020603050405020304" pitchFamily="18" charset="0"/>
              <a:ea typeface="Adobe 楷体 Std R" pitchFamily="18" charset="-122"/>
              <a:cs typeface="Times New Roman" panose="02020603050405020304" pitchFamily="18" charset="0"/>
            </a:endParaRPr>
          </a:p>
        </p:txBody>
      </p:sp>
      <p:sp>
        <p:nvSpPr>
          <p:cNvPr id="31" name="矩形 8"/>
          <p:cNvSpPr>
            <a:spLocks noChangeArrowheads="1"/>
          </p:cNvSpPr>
          <p:nvPr/>
        </p:nvSpPr>
        <p:spPr bwMode="auto">
          <a:xfrm>
            <a:off x="1232714" y="4376721"/>
            <a:ext cx="635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b="1" dirty="0">
                <a:solidFill>
                  <a:srgbClr val="FF0000"/>
                </a:solidFill>
                <a:latin typeface="Times New Roman" panose="02020603050405020304" pitchFamily="18" charset="0"/>
                <a:ea typeface="Adobe 楷体 Std R" pitchFamily="18" charset="-122"/>
                <a:cs typeface="Times New Roman" panose="02020603050405020304" pitchFamily="18" charset="0"/>
              </a:rPr>
              <a:t>A&lt;B</a:t>
            </a:r>
            <a:endParaRPr lang="zh-CN" altLang="en-US" b="1" dirty="0">
              <a:solidFill>
                <a:srgbClr val="FF0000"/>
              </a:solidFill>
              <a:latin typeface="Times New Roman" panose="02020603050405020304" pitchFamily="18" charset="0"/>
              <a:ea typeface="Adobe 楷体 Std R" pitchFamily="18" charset="-122"/>
              <a:cs typeface="Times New Roman" panose="02020603050405020304" pitchFamily="18" charset="0"/>
            </a:endParaRPr>
          </a:p>
        </p:txBody>
      </p:sp>
      <p:sp>
        <p:nvSpPr>
          <p:cNvPr id="32" name="矩形 8"/>
          <p:cNvSpPr>
            <a:spLocks noChangeArrowheads="1"/>
          </p:cNvSpPr>
          <p:nvPr/>
        </p:nvSpPr>
        <p:spPr bwMode="auto">
          <a:xfrm>
            <a:off x="1232714" y="5112408"/>
            <a:ext cx="934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b="1" dirty="0">
                <a:solidFill>
                  <a:srgbClr val="FF0000"/>
                </a:solidFill>
                <a:latin typeface="Times New Roman" panose="02020603050405020304" pitchFamily="18" charset="0"/>
                <a:ea typeface="Adobe 楷体 Std R" pitchFamily="18" charset="-122"/>
                <a:cs typeface="Times New Roman" panose="02020603050405020304" pitchFamily="18" charset="0"/>
              </a:rPr>
              <a:t>A+C&lt;B</a:t>
            </a:r>
            <a:endParaRPr lang="zh-CN" altLang="en-US" b="1" dirty="0">
              <a:solidFill>
                <a:srgbClr val="FF0000"/>
              </a:solidFill>
              <a:latin typeface="Times New Roman" panose="02020603050405020304" pitchFamily="18" charset="0"/>
              <a:ea typeface="Adobe 楷体 Std R" pitchFamily="18" charset="-122"/>
              <a:cs typeface="Times New Roman" panose="02020603050405020304" pitchFamily="18" charset="0"/>
            </a:endParaRPr>
          </a:p>
        </p:txBody>
      </p:sp>
      <p:sp>
        <p:nvSpPr>
          <p:cNvPr id="33" name="燕尾形箭头 32"/>
          <p:cNvSpPr/>
          <p:nvPr/>
        </p:nvSpPr>
        <p:spPr>
          <a:xfrm>
            <a:off x="2275383" y="2945626"/>
            <a:ext cx="432048"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34" name="对象 33"/>
          <p:cNvGraphicFramePr>
            <a:graphicFrameLocks noChangeAspect="1"/>
          </p:cNvGraphicFramePr>
          <p:nvPr/>
        </p:nvGraphicFramePr>
        <p:xfrm>
          <a:off x="2173338" y="2610597"/>
          <a:ext cx="558800" cy="287338"/>
        </p:xfrm>
        <a:graphic>
          <a:graphicData uri="http://schemas.openxmlformats.org/presentationml/2006/ole">
            <mc:AlternateContent xmlns:mc="http://schemas.openxmlformats.org/markup-compatibility/2006">
              <mc:Choice xmlns:v="urn:schemas-microsoft-com:vml" Requires="v">
                <p:oleObj name="公式" r:id="rId32" imgW="558720" imgH="253800" progId="Equation.3">
                  <p:embed/>
                </p:oleObj>
              </mc:Choice>
              <mc:Fallback>
                <p:oleObj name="公式" r:id="rId32" imgW="558720" imgH="253800" progId="Equation.3">
                  <p:embed/>
                  <p:pic>
                    <p:nvPicPr>
                      <p:cNvPr id="34" name="对象 33"/>
                      <p:cNvPicPr/>
                      <p:nvPr/>
                    </p:nvPicPr>
                    <p:blipFill>
                      <a:blip r:embed="rId33"/>
                      <a:stretch>
                        <a:fillRect/>
                      </a:stretch>
                    </p:blipFill>
                    <p:spPr>
                      <a:xfrm>
                        <a:off x="2173338" y="2610597"/>
                        <a:ext cx="558800" cy="287338"/>
                      </a:xfrm>
                      <a:prstGeom prst="rect">
                        <a:avLst/>
                      </a:prstGeom>
                    </p:spPr>
                  </p:pic>
                </p:oleObj>
              </mc:Fallback>
            </mc:AlternateContent>
          </a:graphicData>
        </a:graphic>
      </p:graphicFrame>
      <p:sp>
        <p:nvSpPr>
          <p:cNvPr id="35" name="燕尾形箭头 34"/>
          <p:cNvSpPr/>
          <p:nvPr/>
        </p:nvSpPr>
        <p:spPr>
          <a:xfrm rot="5400000">
            <a:off x="-235095" y="4438771"/>
            <a:ext cx="2428667" cy="14401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39135913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752E876-A76D-45B2-A4B2-C721D53E69E6}" type="slidenum">
              <a:rPr lang="zh-CN" altLang="en-US" sz="2000"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49</a:t>
            </a:fld>
            <a:endParaRPr lang="zh-CN" altLang="en-US" sz="200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6259" name="Rectangle 4"/>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
        <p:nvSpPr>
          <p:cNvPr id="96260" name="Rectangle 5"/>
          <p:cNvSpPr>
            <a:spLocks noChangeArrowheads="1"/>
          </p:cNvSpPr>
          <p:nvPr/>
        </p:nvSpPr>
        <p:spPr bwMode="auto">
          <a:xfrm>
            <a:off x="1042988" y="1341438"/>
            <a:ext cx="72739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缩聚单体聚合热：</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10-25kJ.mol</a:t>
            </a:r>
            <a:r>
              <a:rPr lang="en-US" altLang="zh-CN" sz="2000" b="1" baseline="30000">
                <a:solidFill>
                  <a:srgbClr val="C00000"/>
                </a:solidFill>
                <a:latin typeface="Times New Roman" panose="02020603050405020304" pitchFamily="18" charset="0"/>
                <a:ea typeface="Adobe 楷体 Std R" pitchFamily="18" charset="-122"/>
                <a:cs typeface="Times New Roman" panose="02020603050405020304" pitchFamily="18" charset="0"/>
              </a:rPr>
              <a:t>-1</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，活化能：</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40-100kJ.mol</a:t>
            </a:r>
            <a:r>
              <a:rPr lang="en-US" altLang="zh-CN" sz="2000" b="1" baseline="30000">
                <a:solidFill>
                  <a:srgbClr val="C00000"/>
                </a:solidFill>
                <a:latin typeface="Times New Roman" panose="02020603050405020304" pitchFamily="18" charset="0"/>
                <a:ea typeface="Adobe 楷体 Std R" pitchFamily="18" charset="-122"/>
                <a:cs typeface="Times New Roman" panose="02020603050405020304" pitchFamily="18" charset="0"/>
              </a:rPr>
              <a:t>-1</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乙烯基单体聚合热：</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50-95</a:t>
            </a:r>
            <a:r>
              <a:rPr lang="es-MX"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kJ.mol</a:t>
            </a:r>
            <a:r>
              <a:rPr lang="es-MX" altLang="zh-CN" sz="2000" b="1" baseline="30000">
                <a:solidFill>
                  <a:srgbClr val="C00000"/>
                </a:solidFill>
                <a:latin typeface="Times New Roman" panose="02020603050405020304" pitchFamily="18" charset="0"/>
                <a:ea typeface="Adobe 楷体 Std R" pitchFamily="18" charset="-122"/>
                <a:cs typeface="Times New Roman" panose="02020603050405020304" pitchFamily="18" charset="0"/>
              </a:rPr>
              <a:t>-1</a:t>
            </a:r>
            <a:r>
              <a:rPr lang="zh-CN" altLang="es-MX"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活化能：</a:t>
            </a: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15-40</a:t>
            </a:r>
            <a:r>
              <a:rPr lang="es-MX"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kJ.mol</a:t>
            </a:r>
            <a:r>
              <a:rPr lang="es-MX" altLang="zh-CN" sz="2000" b="1" baseline="30000">
                <a:solidFill>
                  <a:srgbClr val="C00000"/>
                </a:solidFill>
                <a:latin typeface="Times New Roman" panose="02020603050405020304" pitchFamily="18" charset="0"/>
                <a:ea typeface="Adobe 楷体 Std R" pitchFamily="18" charset="-122"/>
                <a:cs typeface="Times New Roman" panose="02020603050405020304" pitchFamily="18" charset="0"/>
              </a:rPr>
              <a:t>-1</a:t>
            </a:r>
            <a:endParaRPr lang="zh-CN" altLang="en-US" sz="2000" baseline="3000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96261" name="Rectangle 6"/>
          <p:cNvSpPr>
            <a:spLocks noChangeArrowheads="1"/>
          </p:cNvSpPr>
          <p:nvPr/>
        </p:nvSpPr>
        <p:spPr bwMode="auto">
          <a:xfrm>
            <a:off x="1042988" y="2565400"/>
            <a:ext cx="3519487" cy="400050"/>
          </a:xfrm>
          <a:prstGeom prst="rect">
            <a:avLst/>
          </a:prstGeom>
          <a:solidFill>
            <a:srgbClr val="FFFF99"/>
          </a:solidFill>
          <a:ln w="9525">
            <a:solidFill>
              <a:srgbClr val="CC3300"/>
            </a:solidFill>
            <a:miter lim="800000"/>
            <a:headEnd/>
            <a:tailEnd/>
          </a:ln>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缩聚一般需在较高温度下进行</a:t>
            </a:r>
          </a:p>
        </p:txBody>
      </p:sp>
      <p:sp>
        <p:nvSpPr>
          <p:cNvPr id="96262" name="Rectangle 7"/>
          <p:cNvSpPr>
            <a:spLocks noChangeArrowheads="1"/>
          </p:cNvSpPr>
          <p:nvPr/>
        </p:nvSpPr>
        <p:spPr bwMode="auto">
          <a:xfrm>
            <a:off x="1042988" y="3357563"/>
            <a:ext cx="300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u="sng">
                <a:solidFill>
                  <a:prstClr val="black"/>
                </a:solidFill>
                <a:latin typeface="Times New Roman" panose="02020603050405020304" pitchFamily="18" charset="0"/>
                <a:ea typeface="Adobe 楷体 Std R" pitchFamily="18" charset="-122"/>
                <a:cs typeface="Times New Roman" panose="02020603050405020304" pitchFamily="18" charset="0"/>
              </a:rPr>
              <a:t>逐步聚合须考虑的原则：</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96263" name="Rectangle 8"/>
          <p:cNvSpPr>
            <a:spLocks noChangeArrowheads="1"/>
          </p:cNvSpPr>
          <p:nvPr/>
        </p:nvSpPr>
        <p:spPr bwMode="auto">
          <a:xfrm>
            <a:off x="1116013" y="3933825"/>
            <a:ext cx="66246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buFont typeface="Wingdings" pitchFamily="2" charset="2"/>
              <a:buChar char="p"/>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原料尽可能纯净；</a:t>
            </a:r>
          </a:p>
          <a:p>
            <a:pPr eaLnBrk="1" fontAlgn="base" hangingPunct="1">
              <a:lnSpc>
                <a:spcPct val="150000"/>
              </a:lnSpc>
              <a:spcBef>
                <a:spcPct val="0"/>
              </a:spcBef>
              <a:spcAft>
                <a:spcPct val="0"/>
              </a:spcAft>
              <a:buFont typeface="Wingdings" pitchFamily="2" charset="2"/>
              <a:buChar char="p"/>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反应物按等基团数比配制，达到分子量可控；</a:t>
            </a:r>
          </a:p>
          <a:p>
            <a:pPr eaLnBrk="1" fontAlgn="base" hangingPunct="1">
              <a:lnSpc>
                <a:spcPct val="150000"/>
              </a:lnSpc>
              <a:spcBef>
                <a:spcPct val="0"/>
              </a:spcBef>
              <a:spcAft>
                <a:spcPct val="0"/>
              </a:spcAft>
              <a:buFont typeface="Wingdings" pitchFamily="2" charset="2"/>
              <a:buChar char="p"/>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尽可能提高反应程度；</a:t>
            </a:r>
          </a:p>
          <a:p>
            <a:pPr eaLnBrk="1" fontAlgn="base" hangingPunct="1">
              <a:lnSpc>
                <a:spcPct val="150000"/>
              </a:lnSpc>
              <a:spcBef>
                <a:spcPct val="0"/>
              </a:spcBef>
              <a:spcAft>
                <a:spcPct val="0"/>
              </a:spcAft>
              <a:buFont typeface="Wingdings" pitchFamily="2" charset="2"/>
              <a:buChar char="p"/>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采用减压或其它手段打破平衡，反应向正方向移动。</a:t>
            </a:r>
          </a:p>
        </p:txBody>
      </p:sp>
    </p:spTree>
    <p:extLst>
      <p:ext uri="{BB962C8B-B14F-4D97-AF65-F5344CB8AC3E}">
        <p14:creationId xmlns:p14="http://schemas.microsoft.com/office/powerpoint/2010/main" val="4147164656"/>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fontAlgn="base">
              <a:spcBef>
                <a:spcPct val="0"/>
              </a:spcBef>
              <a:spcAft>
                <a:spcPct val="0"/>
              </a:spcAft>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836891"/>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）反应程度对聚合度的影响</a:t>
            </a:r>
            <a:endParaRPr lang="zh-CN" altLang="en-US" sz="2200" dirty="0">
              <a:solidFill>
                <a:srgbClr val="0000FF"/>
              </a:solidFill>
              <a:latin typeface="Adobe 楷体 Std R" pitchFamily="18" charset="-122"/>
              <a:ea typeface="Adobe 楷体 Std R" pitchFamily="18" charset="-122"/>
            </a:endParaRPr>
          </a:p>
        </p:txBody>
      </p:sp>
      <p:graphicFrame>
        <p:nvGraphicFramePr>
          <p:cNvPr id="2" name="对象 1">
            <a:hlinkClick r:id="rId2" action="ppaction://hlinksldjump"/>
          </p:cNvPr>
          <p:cNvGraphicFramePr>
            <a:graphicFrameLocks noChangeAspect="1"/>
          </p:cNvGraphicFramePr>
          <p:nvPr/>
        </p:nvGraphicFramePr>
        <p:xfrm>
          <a:off x="2483768" y="2996952"/>
          <a:ext cx="1517476" cy="808506"/>
        </p:xfrm>
        <a:graphic>
          <a:graphicData uri="http://schemas.openxmlformats.org/presentationml/2006/ole">
            <mc:AlternateContent xmlns:mc="http://schemas.openxmlformats.org/markup-compatibility/2006">
              <mc:Choice xmlns:v="urn:schemas-microsoft-com:vml" Requires="v">
                <p:oleObj name="公式" r:id="rId3" imgW="787320" imgH="419040" progId="Equation.3">
                  <p:embed/>
                </p:oleObj>
              </mc:Choice>
              <mc:Fallback>
                <p:oleObj name="公式" r:id="rId3" imgW="787320" imgH="419040" progId="Equation.3">
                  <p:embed/>
                  <p:pic>
                    <p:nvPicPr>
                      <p:cNvPr id="2" name="对象 1">
                        <a:hlinkClick r:id="rId2" action="ppaction://hlinksldjump"/>
                      </p:cNvPr>
                      <p:cNvPicPr>
                        <a:picLocks noChangeAspect="1" noChangeArrowheads="1"/>
                      </p:cNvPicPr>
                      <p:nvPr/>
                    </p:nvPicPr>
                    <p:blipFill>
                      <a:blip r:embed="rId4"/>
                      <a:srcRect/>
                      <a:stretch>
                        <a:fillRect/>
                      </a:stretch>
                    </p:blipFill>
                    <p:spPr bwMode="auto">
                      <a:xfrm>
                        <a:off x="2483768" y="2996952"/>
                        <a:ext cx="1517476" cy="808506"/>
                      </a:xfrm>
                      <a:prstGeom prst="rect">
                        <a:avLst/>
                      </a:prstGeom>
                      <a:noFill/>
                      <a:ln>
                        <a:solidFill>
                          <a:srgbClr val="0070C0"/>
                        </a:solidFill>
                      </a:ln>
                      <a:effectLst/>
                    </p:spPr>
                  </p:pic>
                </p:oleObj>
              </mc:Fallback>
            </mc:AlternateContent>
          </a:graphicData>
        </a:graphic>
      </p:graphicFrame>
      <p:sp>
        <p:nvSpPr>
          <p:cNvPr id="6" name="矩形 5"/>
          <p:cNvSpPr/>
          <p:nvPr/>
        </p:nvSpPr>
        <p:spPr>
          <a:xfrm>
            <a:off x="5436096" y="1574224"/>
            <a:ext cx="8258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pPr>
            <a:r>
              <a:rPr lang="en-US" altLang="zh-CN" sz="54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a:t>
            </a:r>
            <a:endParaRPr lang="zh-CN" altLang="en-US" sz="54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sp>
        <p:nvSpPr>
          <p:cNvPr id="28" name="矩形 27"/>
          <p:cNvSpPr/>
          <p:nvPr/>
        </p:nvSpPr>
        <p:spPr>
          <a:xfrm>
            <a:off x="4608618" y="2513408"/>
            <a:ext cx="1368152" cy="55399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pPr>
            <a:r>
              <a:rPr lang="zh-CN" altLang="en-US" sz="3000" b="1" dirty="0">
                <a:ln w="11430"/>
                <a:solidFill>
                  <a:srgbClr val="FF0000"/>
                </a:solidFill>
                <a:effectLst>
                  <a:outerShdw blurRad="50800" dist="39000" dir="5460000" algn="tl">
                    <a:srgbClr val="000000">
                      <a:alpha val="38000"/>
                    </a:srgbClr>
                  </a:outerShdw>
                </a:effectLst>
              </a:rPr>
              <a:t>前提</a:t>
            </a:r>
            <a:r>
              <a:rPr lang="en-US" altLang="zh-CN" sz="3000" b="1" dirty="0">
                <a:ln w="11430"/>
                <a:solidFill>
                  <a:srgbClr val="FF0000"/>
                </a:solidFill>
                <a:effectLst>
                  <a:outerShdw blurRad="50800" dist="39000" dir="5460000" algn="tl">
                    <a:srgbClr val="000000">
                      <a:alpha val="38000"/>
                    </a:srgbClr>
                  </a:outerShdw>
                </a:effectLst>
              </a:rPr>
              <a:t>??</a:t>
            </a:r>
            <a:endParaRPr lang="zh-CN" altLang="en-US" sz="3000" b="1" dirty="0">
              <a:ln w="11430"/>
              <a:solidFill>
                <a:srgbClr val="FF0000"/>
              </a:solidFill>
              <a:effectLst>
                <a:outerShdw blurRad="50800" dist="39000" dir="5460000" algn="tl">
                  <a:srgbClr val="000000">
                    <a:alpha val="38000"/>
                  </a:srgbClr>
                </a:outerShdw>
              </a:effectLst>
            </a:endParaRPr>
          </a:p>
        </p:txBody>
      </p:sp>
      <p:sp>
        <p:nvSpPr>
          <p:cNvPr id="30" name="矩形 29"/>
          <p:cNvSpPr/>
          <p:nvPr/>
        </p:nvSpPr>
        <p:spPr>
          <a:xfrm>
            <a:off x="4499993" y="3442352"/>
            <a:ext cx="3960440"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0"/>
              </a:spcBef>
              <a:spcAft>
                <a:spcPct val="0"/>
              </a:spcAft>
              <a:buFont typeface="Wingdings" pitchFamily="2" charset="2"/>
              <a:buNone/>
            </a:pPr>
            <a:r>
              <a:rPr lang="en-US" altLang="zh-CN" sz="2400" dirty="0">
                <a:solidFill>
                  <a:prstClr val="black"/>
                </a:solidFill>
                <a:latin typeface="Adobe 楷体 Std R" pitchFamily="18" charset="-122"/>
                <a:ea typeface="Adobe 楷体 Std R" pitchFamily="18" charset="-122"/>
              </a:rPr>
              <a:t>2-2</a:t>
            </a:r>
            <a:r>
              <a:rPr lang="zh-CN" altLang="en-US" sz="2400" dirty="0">
                <a:solidFill>
                  <a:prstClr val="black"/>
                </a:solidFill>
                <a:latin typeface="Adobe 楷体 Std R" pitchFamily="18" charset="-122"/>
                <a:ea typeface="Adobe 楷体 Std R" pitchFamily="18" charset="-122"/>
              </a:rPr>
              <a:t>、</a:t>
            </a:r>
            <a:r>
              <a:rPr lang="en-US" altLang="zh-CN" sz="2400" dirty="0">
                <a:solidFill>
                  <a:prstClr val="black"/>
                </a:solidFill>
                <a:latin typeface="Adobe 楷体 Std R" pitchFamily="18" charset="-122"/>
                <a:ea typeface="Adobe 楷体 Std R" pitchFamily="18" charset="-122"/>
              </a:rPr>
              <a:t>2-</a:t>
            </a:r>
            <a:r>
              <a:rPr lang="zh-CN" altLang="en-US" sz="2400" dirty="0">
                <a:solidFill>
                  <a:prstClr val="black"/>
                </a:solidFill>
                <a:latin typeface="Adobe 楷体 Std R" pitchFamily="18" charset="-122"/>
                <a:ea typeface="Adobe 楷体 Std R" pitchFamily="18" charset="-122"/>
              </a:rPr>
              <a:t>体系中两种反应的官能团摩尔数相等。</a:t>
            </a:r>
          </a:p>
        </p:txBody>
      </p:sp>
      <p:sp>
        <p:nvSpPr>
          <p:cNvPr id="7" name="矩形 6"/>
          <p:cNvSpPr/>
          <p:nvPr/>
        </p:nvSpPr>
        <p:spPr>
          <a:xfrm>
            <a:off x="1271569" y="4725144"/>
            <a:ext cx="6984776" cy="830997"/>
          </a:xfrm>
          <a:prstGeom prst="rect">
            <a:avLst/>
          </a:prstGeom>
        </p:spPr>
        <p:txBody>
          <a:bodyPr wrap="square">
            <a:spAutoFit/>
          </a:bodyPr>
          <a:lstStyle/>
          <a:p>
            <a:pPr fontAlgn="base">
              <a:spcBef>
                <a:spcPct val="0"/>
              </a:spcBef>
              <a:spcAft>
                <a:spcPct val="0"/>
              </a:spcAft>
              <a:buFont typeface="Wingdings" pitchFamily="2" charset="2"/>
              <a:buNone/>
            </a:pPr>
            <a:r>
              <a:rPr lang="zh-CN" altLang="en-US" sz="2400" dirty="0">
                <a:solidFill>
                  <a:prstClr val="black"/>
                </a:solidFill>
                <a:latin typeface="Adobe 楷体 Std R" pitchFamily="18" charset="-122"/>
                <a:ea typeface="Adobe 楷体 Std R" pitchFamily="18" charset="-122"/>
              </a:rPr>
              <a:t>常见的缩聚产物（如涤纶、尼龙、聚碳酸酯等）的聚合度一般在</a:t>
            </a:r>
            <a:r>
              <a:rPr lang="en-US" altLang="zh-CN" sz="2400" dirty="0">
                <a:solidFill>
                  <a:prstClr val="black"/>
                </a:solidFill>
                <a:latin typeface="Adobe 楷体 Std R" pitchFamily="18" charset="-122"/>
                <a:ea typeface="Adobe 楷体 Std R" pitchFamily="18" charset="-122"/>
              </a:rPr>
              <a:t>100</a:t>
            </a:r>
            <a:r>
              <a:rPr lang="zh-CN" altLang="en-US" sz="2400" dirty="0">
                <a:solidFill>
                  <a:prstClr val="black"/>
                </a:solidFill>
                <a:latin typeface="Adobe 楷体 Std R" pitchFamily="18" charset="-122"/>
                <a:ea typeface="Adobe 楷体 Std R" pitchFamily="18" charset="-122"/>
              </a:rPr>
              <a:t>～</a:t>
            </a:r>
            <a:r>
              <a:rPr lang="en-US" altLang="zh-CN" sz="2400" dirty="0">
                <a:solidFill>
                  <a:prstClr val="black"/>
                </a:solidFill>
                <a:latin typeface="Adobe 楷体 Std R" pitchFamily="18" charset="-122"/>
                <a:ea typeface="Adobe 楷体 Std R" pitchFamily="18" charset="-122"/>
              </a:rPr>
              <a:t>200</a:t>
            </a:r>
            <a:r>
              <a:rPr lang="zh-CN" altLang="en-US" sz="2400" dirty="0">
                <a:solidFill>
                  <a:prstClr val="black"/>
                </a:solidFill>
                <a:latin typeface="Adobe 楷体 Std R" pitchFamily="18" charset="-122"/>
                <a:ea typeface="Adobe 楷体 Std R" pitchFamily="18" charset="-122"/>
              </a:rPr>
              <a:t>，要求反应程度</a:t>
            </a:r>
            <a:r>
              <a:rPr lang="en-US" altLang="zh-CN" sz="2400" dirty="0">
                <a:solidFill>
                  <a:prstClr val="black"/>
                </a:solidFill>
                <a:latin typeface="Adobe 楷体 Std R" pitchFamily="18" charset="-122"/>
                <a:ea typeface="Adobe 楷体 Std R" pitchFamily="18" charset="-122"/>
              </a:rPr>
              <a:t>P</a:t>
            </a:r>
            <a:r>
              <a:rPr lang="zh-CN" altLang="en-US" sz="2400" dirty="0">
                <a:solidFill>
                  <a:prstClr val="black"/>
                </a:solidFill>
                <a:latin typeface="Adobe 楷体 Std R" pitchFamily="18" charset="-122"/>
                <a:ea typeface="Adobe 楷体 Std R" pitchFamily="18" charset="-122"/>
              </a:rPr>
              <a:t>＞</a:t>
            </a:r>
            <a:r>
              <a:rPr lang="en-US" altLang="zh-CN" sz="2400" dirty="0">
                <a:solidFill>
                  <a:prstClr val="black"/>
                </a:solidFill>
                <a:latin typeface="Adobe 楷体 Std R" pitchFamily="18" charset="-122"/>
                <a:ea typeface="Adobe 楷体 Std R" pitchFamily="18" charset="-122"/>
              </a:rPr>
              <a:t>0.99</a:t>
            </a:r>
            <a:r>
              <a:rPr lang="zh-CN" altLang="en-US" sz="2400" dirty="0">
                <a:solidFill>
                  <a:prstClr val="black"/>
                </a:solidFill>
                <a:latin typeface="Adobe 楷体 Std R" pitchFamily="18" charset="-122"/>
                <a:ea typeface="Adobe 楷体 Std R" pitchFamily="18" charset="-122"/>
              </a:rPr>
              <a:t>。</a:t>
            </a:r>
          </a:p>
        </p:txBody>
      </p:sp>
    </p:spTree>
    <p:extLst>
      <p:ext uri="{BB962C8B-B14F-4D97-AF65-F5344CB8AC3E}">
        <p14:creationId xmlns:p14="http://schemas.microsoft.com/office/powerpoint/2010/main" val="4201779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30"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E63E07A-05B5-4125-8B55-5CC2D2B5434D}" type="slidenum">
              <a:rPr lang="zh-CN" altLang="en-US" sz="2000"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50</a:t>
            </a:fld>
            <a:endParaRPr lang="zh-CN" altLang="en-US" sz="200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7283" name="Rectangle 2"/>
          <p:cNvSpPr>
            <a:spLocks noChangeArrowheads="1"/>
          </p:cNvSpPr>
          <p:nvPr/>
        </p:nvSpPr>
        <p:spPr bwMode="auto">
          <a:xfrm>
            <a:off x="1042988" y="1412875"/>
            <a:ext cx="4650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1</a:t>
            </a: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）熔融缩聚（</a:t>
            </a:r>
            <a:r>
              <a:rPr lang="es-MX" altLang="zh-CN" sz="2000" b="1">
                <a:solidFill>
                  <a:srgbClr val="C00000"/>
                </a:solidFill>
                <a:latin typeface="Times New Roman" panose="02020603050405020304" pitchFamily="18" charset="0"/>
                <a:ea typeface="Adobe 楷体 Std R" pitchFamily="18" charset="-122"/>
                <a:cs typeface="Times New Roman" panose="02020603050405020304" pitchFamily="18" charset="0"/>
              </a:rPr>
              <a:t>Melt Polycondensation</a:t>
            </a:r>
            <a:r>
              <a:rPr lang="zh-CN" altLang="es-MX" sz="2000" b="1">
                <a:solidFill>
                  <a:srgbClr val="C00000"/>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a:solidFill>
                <a:srgbClr val="C00000"/>
              </a:solidFill>
              <a:latin typeface="Times New Roman" panose="02020603050405020304" pitchFamily="18" charset="0"/>
              <a:ea typeface="Adobe 楷体 Std R" pitchFamily="18" charset="-122"/>
              <a:cs typeface="Times New Roman" panose="02020603050405020304" pitchFamily="18" charset="0"/>
            </a:endParaRPr>
          </a:p>
        </p:txBody>
      </p:sp>
      <p:sp>
        <p:nvSpPr>
          <p:cNvPr id="97284" name="Rectangle 3"/>
          <p:cNvSpPr>
            <a:spLocks noChangeArrowheads="1"/>
          </p:cNvSpPr>
          <p:nvPr/>
        </p:nvSpPr>
        <p:spPr bwMode="auto">
          <a:xfrm>
            <a:off x="1042988" y="1844675"/>
            <a:ext cx="698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高于单体和缩聚物的熔点聚合，即反应在熔融状态下进 行。涤纶聚酯、聚酰胺等通常都用熔融缩聚法生产。</a:t>
            </a:r>
          </a:p>
        </p:txBody>
      </p:sp>
      <p:sp>
        <p:nvSpPr>
          <p:cNvPr id="97285" name="Rectangle 4"/>
          <p:cNvSpPr>
            <a:spLocks noChangeArrowheads="1"/>
          </p:cNvSpPr>
          <p:nvPr/>
        </p:nvSpPr>
        <p:spPr bwMode="auto">
          <a:xfrm>
            <a:off x="1116013" y="2924175"/>
            <a:ext cx="72723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关键：分子量的提高</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对于平衡缩聚：须高温减压，脱除小分子副产物，提高分子量</a:t>
            </a:r>
          </a:p>
        </p:txBody>
      </p:sp>
      <p:sp>
        <p:nvSpPr>
          <p:cNvPr id="97286" name="Rectangle 5"/>
          <p:cNvSpPr>
            <a:spLocks noChangeArrowheads="1"/>
          </p:cNvSpPr>
          <p:nvPr/>
        </p:nvSpPr>
        <p:spPr bwMode="auto">
          <a:xfrm>
            <a:off x="1187450" y="4076700"/>
            <a:ext cx="7129463"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a:solidFill>
                  <a:srgbClr val="C00000"/>
                </a:solidFill>
                <a:latin typeface="Times New Roman" panose="02020603050405020304" pitchFamily="18" charset="0"/>
                <a:ea typeface="Adobe 楷体 Std R" pitchFamily="18" charset="-122"/>
                <a:cs typeface="Times New Roman" panose="02020603050405020304" pitchFamily="18" charset="0"/>
              </a:rPr>
              <a:t>特点：</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配方简单，产物纯净，相当于连锁聚合中的本体聚合；</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反应温度一般在</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200-300 </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℃之间，比生成的聚合物熔点高</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10-20</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℃，速率快，有利于小分子排出；</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生产设备利用率高，便于连续化生产。</a:t>
            </a:r>
          </a:p>
        </p:txBody>
      </p:sp>
      <p:sp>
        <p:nvSpPr>
          <p:cNvPr id="97287" name="Rectangle 6"/>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731834233"/>
      </p:ext>
    </p:extLst>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5D651E5-B0B3-40EC-9B6B-1DEDFBB5930A}" type="slidenum">
              <a:rPr lang="zh-CN" altLang="en-US" sz="2000"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51</a:t>
            </a:fld>
            <a:endParaRPr lang="zh-CN" altLang="en-US" sz="200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8307" name="Rectangle 2"/>
          <p:cNvSpPr>
            <a:spLocks noChangeArrowheads="1"/>
          </p:cNvSpPr>
          <p:nvPr/>
        </p:nvSpPr>
        <p:spPr bwMode="auto">
          <a:xfrm>
            <a:off x="1042988" y="1484313"/>
            <a:ext cx="50497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）溶液缩聚（</a:t>
            </a:r>
            <a:r>
              <a:rPr lang="es-MX"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Solution Polycondensation</a:t>
            </a:r>
            <a:r>
              <a:rPr lang="zh-CN" altLang="es-MX"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98308" name="Rectangle 3"/>
          <p:cNvSpPr>
            <a:spLocks noChangeArrowheads="1"/>
          </p:cNvSpPr>
          <p:nvPr/>
        </p:nvSpPr>
        <p:spPr bwMode="auto">
          <a:xfrm>
            <a:off x="1042988" y="2060575"/>
            <a:ext cx="698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单体加适当催化剂在溶剂中呈溶液状态进行的缩聚。</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聚砜、聚苯醚的合成或尼龙</a:t>
            </a:r>
            <a:r>
              <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rPr>
              <a:t>-66</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合成前期均采用溶液聚合。</a:t>
            </a:r>
          </a:p>
        </p:txBody>
      </p:sp>
      <p:sp>
        <p:nvSpPr>
          <p:cNvPr id="98309" name="Rectangle 4"/>
          <p:cNvSpPr>
            <a:spLocks noChangeArrowheads="1"/>
          </p:cNvSpPr>
          <p:nvPr/>
        </p:nvSpPr>
        <p:spPr bwMode="auto">
          <a:xfrm>
            <a:off x="1042988" y="3429000"/>
            <a:ext cx="73453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rPr>
              <a:t>特点：</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单体一般活性较高，聚合温度较低，副反应较少；</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溶剂除去困难，适于产物直接使用的场合；</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成本高，后处理多（分离、精制、溶剂回收等）。</a:t>
            </a:r>
          </a:p>
        </p:txBody>
      </p:sp>
      <p:sp>
        <p:nvSpPr>
          <p:cNvPr id="98310" name="Rectangle 5"/>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2787284354"/>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9E33F93-7A2E-454B-B973-ECEBBCDC4539}"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52</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99331" name="Rectangle 2"/>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
        <p:nvSpPr>
          <p:cNvPr id="99332" name="Rectangle 3"/>
          <p:cNvSpPr>
            <a:spLocks noChangeArrowheads="1"/>
          </p:cNvSpPr>
          <p:nvPr/>
        </p:nvSpPr>
        <p:spPr bwMode="auto">
          <a:xfrm>
            <a:off x="1042988" y="1412875"/>
            <a:ext cx="5290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C3300"/>
                </a:solidFill>
                <a:latin typeface="Times New Roman" panose="02020603050405020304" pitchFamily="18" charset="0"/>
                <a:ea typeface="Adobe 楷体 Std R" pitchFamily="18" charset="-122"/>
                <a:cs typeface="Times New Roman" panose="02020603050405020304" pitchFamily="18" charset="0"/>
              </a:rPr>
              <a:t>3</a:t>
            </a:r>
            <a:r>
              <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rPr>
              <a:t>）界面缩聚（</a:t>
            </a:r>
            <a:r>
              <a:rPr lang="es-MX" altLang="zh-CN" sz="2000" b="1">
                <a:solidFill>
                  <a:srgbClr val="CC3300"/>
                </a:solidFill>
                <a:latin typeface="Times New Roman" panose="02020603050405020304" pitchFamily="18" charset="0"/>
                <a:ea typeface="Adobe 楷体 Std R" pitchFamily="18" charset="-122"/>
                <a:cs typeface="Times New Roman" panose="02020603050405020304" pitchFamily="18" charset="0"/>
              </a:rPr>
              <a:t>Interfacial Polycondensation</a:t>
            </a:r>
            <a:r>
              <a:rPr lang="zh-CN" altLang="es-MX" sz="2000" b="1">
                <a:solidFill>
                  <a:srgbClr val="CC3300"/>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endParaRPr>
          </a:p>
        </p:txBody>
      </p:sp>
      <p:sp>
        <p:nvSpPr>
          <p:cNvPr id="99333" name="Rectangle 4"/>
          <p:cNvSpPr>
            <a:spLocks noChangeArrowheads="1"/>
          </p:cNvSpPr>
          <p:nvPr/>
        </p:nvSpPr>
        <p:spPr bwMode="auto">
          <a:xfrm>
            <a:off x="1042988" y="1989138"/>
            <a:ext cx="67691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两种单体分别溶解于两不互溶的溶剂中， 反应在两相界面上进行的缩聚。如聚碳酸酯 （</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PC</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）合成。</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99334" name="Rectangle 5"/>
          <p:cNvSpPr>
            <a:spLocks noChangeArrowheads="1"/>
          </p:cNvSpPr>
          <p:nvPr/>
        </p:nvSpPr>
        <p:spPr bwMode="auto">
          <a:xfrm>
            <a:off x="549275" y="3213100"/>
            <a:ext cx="59753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rPr>
              <a:t>特点：</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􀂙属于非均相体系，为不可逆聚合；</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􀂙反应温度低、反应速率快；</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􀂙产物分子量高，原料配比不要求严格等基团数。</a:t>
            </a:r>
          </a:p>
        </p:txBody>
      </p:sp>
      <p:pic>
        <p:nvPicPr>
          <p:cNvPr id="993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420938"/>
            <a:ext cx="19431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53383"/>
      </p:ext>
    </p:extLst>
  </p:cSld>
  <p:clrMapOvr>
    <a:masterClrMapping/>
  </p:clrMapOvr>
  <p:transition spd="slow">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76C0DD5-CF20-42C7-937B-44E2080F8156}" type="slidenum">
              <a:rPr lang="zh-CN" altLang="en-US" sz="2000"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53</a:t>
            </a:fld>
            <a:endParaRPr lang="zh-CN" altLang="en-US" sz="200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00355" name="Rectangle 2"/>
          <p:cNvSpPr>
            <a:spLocks noChangeArrowheads="1"/>
          </p:cNvSpPr>
          <p:nvPr/>
        </p:nvSpPr>
        <p:spPr bwMode="auto">
          <a:xfrm>
            <a:off x="900113" y="1412875"/>
            <a:ext cx="17620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2000" b="1" u="sng">
                <a:solidFill>
                  <a:srgbClr val="CC3300"/>
                </a:solidFill>
                <a:latin typeface="Times New Roman" panose="02020603050405020304" pitchFamily="18" charset="0"/>
                <a:ea typeface="Adobe 楷体 Std R" pitchFamily="18" charset="-122"/>
                <a:cs typeface="Times New Roman" panose="02020603050405020304" pitchFamily="18" charset="0"/>
              </a:rPr>
              <a:t>其它缩聚方法</a:t>
            </a:r>
            <a:endPar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endParaRPr>
          </a:p>
        </p:txBody>
      </p:sp>
      <p:sp>
        <p:nvSpPr>
          <p:cNvPr id="100356" name="Rectangle 3"/>
          <p:cNvSpPr>
            <a:spLocks noChangeArrowheads="1"/>
          </p:cNvSpPr>
          <p:nvPr/>
        </p:nvSpPr>
        <p:spPr bwMode="auto">
          <a:xfrm>
            <a:off x="900113" y="2492375"/>
            <a:ext cx="75390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在玻璃化转变温度以上，原料和聚合物熔点以下 进行的缩聚反应为固相缩聚。固相缩聚方法主要用于 由结晶单体或某些预聚物的缩聚。</a:t>
            </a:r>
          </a:p>
        </p:txBody>
      </p:sp>
      <p:sp>
        <p:nvSpPr>
          <p:cNvPr id="100357" name="Rectangle 4"/>
          <p:cNvSpPr>
            <a:spLocks noChangeArrowheads="1"/>
          </p:cNvSpPr>
          <p:nvPr/>
        </p:nvSpPr>
        <p:spPr bwMode="auto">
          <a:xfrm>
            <a:off x="987425" y="1989138"/>
            <a:ext cx="5399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1</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）固相缩聚（</a:t>
            </a:r>
            <a:r>
              <a:rPr lang="es-MX"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Solid Phase Polycondensation</a:t>
            </a:r>
            <a:r>
              <a:rPr lang="zh-CN" altLang="es-MX"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100358" name="Rectangle 5"/>
          <p:cNvSpPr>
            <a:spLocks noChangeArrowheads="1"/>
          </p:cNvSpPr>
          <p:nvPr/>
        </p:nvSpPr>
        <p:spPr bwMode="auto">
          <a:xfrm>
            <a:off x="827088" y="4076700"/>
            <a:ext cx="71294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rPr>
              <a:t>特点：</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反应速度较慢，表观活化能大，</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110</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331kJ/mol </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由扩散控制，分子量高，产品纯度高。</a:t>
            </a:r>
          </a:p>
        </p:txBody>
      </p:sp>
      <p:sp>
        <p:nvSpPr>
          <p:cNvPr id="100359" name="Rectangle 6"/>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2359249943"/>
      </p:ext>
    </p:extLst>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40743C6-2554-42B4-944E-A4C96CB275DE}"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54</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01379" name="Rectangle 2"/>
          <p:cNvSpPr>
            <a:spLocks noChangeArrowheads="1"/>
          </p:cNvSpPr>
          <p:nvPr/>
        </p:nvSpPr>
        <p:spPr bwMode="auto">
          <a:xfrm>
            <a:off x="971550" y="1412875"/>
            <a:ext cx="5000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CC3300"/>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srgbClr val="CC3300"/>
                </a:solidFill>
                <a:latin typeface="Times New Roman" panose="02020603050405020304" pitchFamily="18" charset="0"/>
                <a:ea typeface="Adobe 楷体 Std R" pitchFamily="18" charset="-122"/>
                <a:cs typeface="Times New Roman" panose="02020603050405020304" pitchFamily="18" charset="0"/>
              </a:rPr>
              <a:t>）乳液缩聚（</a:t>
            </a:r>
            <a:r>
              <a:rPr lang="es-MX" altLang="zh-CN" sz="2000" b="1">
                <a:solidFill>
                  <a:srgbClr val="CC3300"/>
                </a:solidFill>
                <a:latin typeface="Times New Roman" panose="02020603050405020304" pitchFamily="18" charset="0"/>
                <a:ea typeface="Adobe 楷体 Std R" pitchFamily="18" charset="-122"/>
                <a:cs typeface="Times New Roman" panose="02020603050405020304" pitchFamily="18" charset="0"/>
              </a:rPr>
              <a:t>Emulsion Polycondensation)</a:t>
            </a:r>
            <a:endPar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endParaRPr>
          </a:p>
        </p:txBody>
      </p:sp>
      <p:sp>
        <p:nvSpPr>
          <p:cNvPr id="101380" name="Rectangle 3"/>
          <p:cNvSpPr>
            <a:spLocks noChangeArrowheads="1"/>
          </p:cNvSpPr>
          <p:nvPr/>
        </p:nvSpPr>
        <p:spPr bwMode="auto">
          <a:xfrm>
            <a:off x="1042988" y="1844675"/>
            <a:ext cx="75612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反应包括两个液相，是多相体系，形成聚合物的缩 聚反应在其中一相中进行（称为反应相）。</a:t>
            </a:r>
            <a:endPar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pPr>
            <a:endPar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pPr>
            <a:r>
              <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rPr>
              <a:t>分散介质：水，称为水相</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分散相：可溶解单体的有机溶剂，称为有机相。（溶剂 与水完全不溶时要加乳化剂或表面活性剂，形成稳定的 乳液）</a:t>
            </a:r>
            <a:endPar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pPr>
            <a:endParaRPr lang="en-US" altLang="zh-CN" sz="2000">
              <a:solidFill>
                <a:prstClr val="black"/>
              </a:solidFill>
              <a:latin typeface="Times New Roman" panose="02020603050405020304" pitchFamily="18" charset="0"/>
              <a:ea typeface="Adobe 楷体 Std R" pitchFamily="18" charset="-122"/>
              <a:cs typeface="Times New Roman" panose="02020603050405020304" pitchFamily="18" charset="0"/>
            </a:endParaRPr>
          </a:p>
          <a:p>
            <a:pPr eaLnBrk="1" fontAlgn="base" hangingPunct="1">
              <a:lnSpc>
                <a:spcPct val="150000"/>
              </a:lnSpc>
              <a:spcBef>
                <a:spcPct val="0"/>
              </a:spcBef>
              <a:spcAft>
                <a:spcPct val="0"/>
              </a:spcAft>
            </a:pPr>
            <a:r>
              <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rPr>
              <a:t>单体：有足够的反应活性</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己工业化的有聚碳酸酯、聚芳酰胺等少数产品。</a:t>
            </a:r>
          </a:p>
        </p:txBody>
      </p:sp>
      <p:sp>
        <p:nvSpPr>
          <p:cNvPr id="101381" name="Rectangle 4"/>
          <p:cNvSpPr>
            <a:spLocks noChangeArrowheads="1"/>
          </p:cNvSpPr>
          <p:nvPr/>
        </p:nvSpPr>
        <p:spPr bwMode="auto">
          <a:xfrm>
            <a:off x="1042988" y="765175"/>
            <a:ext cx="3810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2.8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缩聚和逐步聚合的实施方法</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1441050914"/>
      </p:ext>
    </p:extLst>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8536FA-BE95-4C48-9BC9-97833391A5FF}" type="slidenum">
              <a:rPr lang="zh-CN" altLang="en-US" smtClean="0">
                <a:solidFill>
                  <a:prstClr val="black">
                    <a:tint val="75000"/>
                  </a:prstClr>
                </a:solidFill>
              </a:rPr>
              <a:pPr>
                <a:defRPr/>
              </a:pPr>
              <a:t>55</a:t>
            </a:fld>
            <a:endParaRPr lang="zh-CN" altLang="en-US">
              <a:solidFill>
                <a:prstClr val="black">
                  <a:tint val="75000"/>
                </a:prstClr>
              </a:solidFill>
            </a:endParaRPr>
          </a:p>
        </p:txBody>
      </p:sp>
      <p:sp>
        <p:nvSpPr>
          <p:cNvPr id="102403" name="Rectangle 2"/>
          <p:cNvSpPr>
            <a:spLocks noChangeArrowheads="1"/>
          </p:cNvSpPr>
          <p:nvPr/>
        </p:nvSpPr>
        <p:spPr bwMode="auto">
          <a:xfrm>
            <a:off x="3635375" y="1341438"/>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b="1">
                <a:solidFill>
                  <a:srgbClr val="CC3300"/>
                </a:solidFill>
              </a:rPr>
              <a:t>几种缩聚方法比较</a:t>
            </a:r>
          </a:p>
        </p:txBody>
      </p:sp>
      <p:pic>
        <p:nvPicPr>
          <p:cNvPr id="1024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00213"/>
            <a:ext cx="736282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Rectangle 4"/>
          <p:cNvSpPr>
            <a:spLocks noChangeArrowheads="1"/>
          </p:cNvSpPr>
          <p:nvPr/>
        </p:nvSpPr>
        <p:spPr bwMode="auto">
          <a:xfrm>
            <a:off x="1042988" y="765175"/>
            <a:ext cx="3668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2.8 </a:t>
            </a:r>
            <a:r>
              <a:rPr lang="zh-CN" altLang="en-US" sz="2000" b="1">
                <a:solidFill>
                  <a:srgbClr val="0070C0"/>
                </a:solidFill>
              </a:rPr>
              <a:t>缩聚和逐步聚合的实施方法</a:t>
            </a:r>
            <a:endParaRPr lang="zh-CN" altLang="en-US" sz="2000">
              <a:solidFill>
                <a:srgbClr val="0070C0"/>
              </a:solidFill>
            </a:endParaRPr>
          </a:p>
        </p:txBody>
      </p:sp>
    </p:spTree>
    <p:extLst>
      <p:ext uri="{BB962C8B-B14F-4D97-AF65-F5344CB8AC3E}">
        <p14:creationId xmlns:p14="http://schemas.microsoft.com/office/powerpoint/2010/main" val="1547215609"/>
      </p:ext>
    </p:extLst>
  </p:cSld>
  <p:clrMapOvr>
    <a:masterClrMapping/>
  </p:clrMapOvr>
  <p:transition spd="slow">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DD23A19-E986-4189-B101-17441561BB41}"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56</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03427" name="Rectangle 2"/>
          <p:cNvSpPr>
            <a:spLocks noChangeArrowheads="1"/>
          </p:cNvSpPr>
          <p:nvPr/>
        </p:nvSpPr>
        <p:spPr bwMode="auto">
          <a:xfrm>
            <a:off x="1116013" y="765175"/>
            <a:ext cx="40735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latin typeface="Times New Roman" panose="02020603050405020304" pitchFamily="18" charset="0"/>
                <a:ea typeface="Adobe 楷体 Std R" pitchFamily="18" charset="-122"/>
                <a:cs typeface="Times New Roman" panose="02020603050405020304" pitchFamily="18" charset="0"/>
              </a:rPr>
              <a:t>2.9 </a:t>
            </a:r>
            <a:r>
              <a:rPr lang="zh-CN" altLang="en-US" sz="2000" b="1">
                <a:solidFill>
                  <a:srgbClr val="0070C0"/>
                </a:solidFill>
                <a:latin typeface="Times New Roman" panose="02020603050405020304" pitchFamily="18" charset="0"/>
                <a:ea typeface="Adobe 楷体 Std R" pitchFamily="18" charset="-122"/>
                <a:cs typeface="Times New Roman" panose="02020603050405020304" pitchFamily="18" charset="0"/>
              </a:rPr>
              <a:t>重要缩聚物和其他逐步聚合物</a:t>
            </a:r>
            <a:endParaRPr lang="zh-CN" altLang="en-US" sz="2000">
              <a:solidFill>
                <a:srgbClr val="0070C0"/>
              </a:solidFill>
              <a:latin typeface="Times New Roman" panose="02020603050405020304" pitchFamily="18" charset="0"/>
              <a:ea typeface="Adobe 楷体 Std R" pitchFamily="18" charset="-122"/>
              <a:cs typeface="Times New Roman" panose="02020603050405020304" pitchFamily="18" charset="0"/>
            </a:endParaRPr>
          </a:p>
        </p:txBody>
      </p:sp>
      <p:sp>
        <p:nvSpPr>
          <p:cNvPr id="103428" name="Rectangle 3"/>
          <p:cNvSpPr>
            <a:spLocks noChangeArrowheads="1"/>
          </p:cNvSpPr>
          <p:nvPr/>
        </p:nvSpPr>
        <p:spPr bwMode="auto">
          <a:xfrm>
            <a:off x="1042988" y="1412875"/>
            <a:ext cx="75612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线形聚合物：</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2-2</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或</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体系单体缩聚而成，如聚酯、聚酰胺等。</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体形聚合物：</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2-3</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en-US" altLang="zh-CN" sz="2000" b="1">
                <a:solidFill>
                  <a:prstClr val="black"/>
                </a:solidFill>
                <a:latin typeface="Times New Roman" panose="02020603050405020304" pitchFamily="18" charset="0"/>
                <a:ea typeface="Adobe 楷体 Std R" pitchFamily="18" charset="-122"/>
                <a:cs typeface="Times New Roman" panose="02020603050405020304" pitchFamily="18" charset="0"/>
              </a:rPr>
              <a:t>2-4</a:t>
            </a:r>
            <a:r>
              <a:rPr lang="zh-CN" altLang="en-US" sz="2000" b="1">
                <a:solidFill>
                  <a:prstClr val="black"/>
                </a:solidFill>
                <a:latin typeface="Times New Roman" panose="02020603050405020304" pitchFamily="18" charset="0"/>
                <a:ea typeface="Adobe 楷体 Std R" pitchFamily="18" charset="-122"/>
                <a:cs typeface="Times New Roman" panose="02020603050405020304" pitchFamily="18" charset="0"/>
              </a:rPr>
              <a:t>等体系缩聚，如醇酸树脂、酚醛树脂、脲醛树脂等。</a:t>
            </a:r>
            <a:endPar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
        <p:nvSpPr>
          <p:cNvPr id="103429" name="Rectangle 4"/>
          <p:cNvSpPr>
            <a:spLocks noChangeArrowheads="1"/>
          </p:cNvSpPr>
          <p:nvPr/>
        </p:nvSpPr>
        <p:spPr bwMode="auto">
          <a:xfrm>
            <a:off x="1116013" y="2997200"/>
            <a:ext cx="727233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lnSpc>
                <a:spcPct val="150000"/>
              </a:lnSpc>
              <a:spcBef>
                <a:spcPct val="0"/>
              </a:spcBef>
              <a:spcAft>
                <a:spcPct val="0"/>
              </a:spcAft>
            </a:pPr>
            <a:r>
              <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rPr>
              <a:t>预聚物分为无规预聚物和结构预聚物</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rPr>
              <a:t>无规预聚物</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中基团分布和后续反应无规律，主要有碱催化酚醛树脂、脲醛树脂、醇酸树脂等。</a:t>
            </a:r>
          </a:p>
          <a:p>
            <a:pPr eaLnBrk="1" fontAlgn="base" hangingPunct="1">
              <a:lnSpc>
                <a:spcPct val="150000"/>
              </a:lnSpc>
              <a:spcBef>
                <a:spcPct val="0"/>
              </a:spcBef>
              <a:spcAft>
                <a:spcPct val="0"/>
              </a:spcAft>
            </a:pP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a:t>
            </a:r>
            <a:r>
              <a:rPr lang="zh-CN" altLang="en-US" sz="2000">
                <a:solidFill>
                  <a:srgbClr val="CC3300"/>
                </a:solidFill>
                <a:latin typeface="Times New Roman" panose="02020603050405020304" pitchFamily="18" charset="0"/>
                <a:ea typeface="Adobe 楷体 Std R" pitchFamily="18" charset="-122"/>
                <a:cs typeface="Times New Roman" panose="02020603050405020304" pitchFamily="18" charset="0"/>
              </a:rPr>
              <a:t>结构预聚物</a:t>
            </a:r>
            <a:r>
              <a:rPr lang="zh-CN" altLang="en-US" sz="2000">
                <a:solidFill>
                  <a:prstClr val="black"/>
                </a:solidFill>
                <a:latin typeface="Times New Roman" panose="02020603050405020304" pitchFamily="18" charset="0"/>
                <a:ea typeface="Adobe 楷体 Std R" pitchFamily="18" charset="-122"/>
                <a:cs typeface="Times New Roman" panose="02020603050405020304" pitchFamily="18" charset="0"/>
              </a:rPr>
              <a:t>基团分布有规律，本身一般不能交联，成型时，须另加催化剂或其他反应性物质，重要代表有酸催化酚醛树脂、不饱和聚酯、环氧树脂等。</a:t>
            </a:r>
          </a:p>
        </p:txBody>
      </p:sp>
    </p:spTree>
    <p:extLst>
      <p:ext uri="{BB962C8B-B14F-4D97-AF65-F5344CB8AC3E}">
        <p14:creationId xmlns:p14="http://schemas.microsoft.com/office/powerpoint/2010/main" val="3987895836"/>
      </p:ext>
    </p:extLst>
  </p:cSld>
  <p:clrMapOvr>
    <a:masterClrMapping/>
  </p:clrMapOvr>
  <p:transition spd="slow">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FB5665B-D145-4BF5-BF3C-8D41559FC9CE}" type="slidenum">
              <a:rPr lang="zh-CN" altLang="en-US" smtClean="0">
                <a:solidFill>
                  <a:prstClr val="black">
                    <a:tint val="75000"/>
                  </a:prstClr>
                </a:solidFill>
              </a:rPr>
              <a:pPr>
                <a:defRPr/>
              </a:pPr>
              <a:t>57</a:t>
            </a:fld>
            <a:endParaRPr lang="zh-CN" altLang="en-US">
              <a:solidFill>
                <a:prstClr val="black">
                  <a:tint val="75000"/>
                </a:prstClr>
              </a:solidFill>
            </a:endParaRPr>
          </a:p>
        </p:txBody>
      </p:sp>
      <p:pic>
        <p:nvPicPr>
          <p:cNvPr id="1044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95413"/>
            <a:ext cx="7037388"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373688"/>
            <a:ext cx="7458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876925"/>
            <a:ext cx="25241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741089"/>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3F1D9E-AD4A-4CC9-A351-5FA01B70E5FC}" type="slidenum">
              <a:rPr lang="zh-CN" altLang="en-US" smtClean="0">
                <a:solidFill>
                  <a:prstClr val="black">
                    <a:tint val="75000"/>
                  </a:prstClr>
                </a:solidFill>
              </a:rPr>
              <a:pPr>
                <a:defRPr/>
              </a:pPr>
              <a:t>58</a:t>
            </a:fld>
            <a:endParaRPr lang="zh-CN" altLang="en-US">
              <a:solidFill>
                <a:prstClr val="black">
                  <a:tint val="75000"/>
                </a:prstClr>
              </a:solidFill>
            </a:endParaRPr>
          </a:p>
        </p:txBody>
      </p:sp>
      <p:sp>
        <p:nvSpPr>
          <p:cNvPr id="105475" name="Rectangle 2"/>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57338"/>
            <a:ext cx="7305675"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838707"/>
      </p:ext>
    </p:extLst>
  </p:cSld>
  <p:clrMapOvr>
    <a:masterClrMapping/>
  </p:clrMapOvr>
  <p:transition spd="slow">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E6036C3-5D80-429B-A583-3C073B6910FE}" type="slidenum">
              <a:rPr lang="zh-CN" altLang="en-US" smtClean="0">
                <a:solidFill>
                  <a:prstClr val="black">
                    <a:tint val="75000"/>
                  </a:prstClr>
                </a:solidFill>
              </a:rPr>
              <a:pPr>
                <a:defRPr/>
              </a:pPr>
              <a:t>59</a:t>
            </a:fld>
            <a:endParaRPr lang="zh-CN" altLang="en-US">
              <a:solidFill>
                <a:prstClr val="black">
                  <a:tint val="75000"/>
                </a:prstClr>
              </a:solidFill>
            </a:endParaRPr>
          </a:p>
        </p:txBody>
      </p:sp>
      <p:sp>
        <p:nvSpPr>
          <p:cNvPr id="106499" name="Rectangle 2"/>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pic>
        <p:nvPicPr>
          <p:cNvPr id="1065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268413"/>
            <a:ext cx="7200900"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98152"/>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933263" y="2249285"/>
            <a:ext cx="7566395" cy="1723549"/>
          </a:xfrm>
          <a:prstGeom prst="rect">
            <a:avLst/>
          </a:prstGeom>
        </p:spPr>
        <p:txBody>
          <a:bodyPr wrap="square">
            <a:spAutoFit/>
          </a:bodyPr>
          <a:lstStyle/>
          <a:p>
            <a:pPr marL="342900" indent="-342900">
              <a:spcBef>
                <a:spcPts val="0"/>
              </a:spcBef>
              <a:spcAft>
                <a:spcPts val="1200"/>
              </a:spcAft>
              <a:buFont typeface="Arial" panose="020B0604020202020204" pitchFamily="34" charset="0"/>
              <a:buChar char="•"/>
            </a:pPr>
            <a:r>
              <a:rPr lang="zh-CN" altLang="en-US" sz="2400" dirty="0">
                <a:latin typeface="Adobe 楷体 Std R" pitchFamily="18" charset="-122"/>
                <a:ea typeface="Adobe 楷体 Std R" pitchFamily="18" charset="-122"/>
              </a:rPr>
              <a:t>反应程度和平衡条件是影响线性缩聚物聚合度的重要因素，但通常不利用他们调控聚合度。</a:t>
            </a:r>
            <a:endParaRPr lang="en-US" altLang="zh-CN" sz="2400" dirty="0">
              <a:latin typeface="Adobe 楷体 Std R" pitchFamily="18" charset="-122"/>
              <a:ea typeface="Adobe 楷体 Std R" pitchFamily="18" charset="-122"/>
            </a:endParaRPr>
          </a:p>
          <a:p>
            <a:pPr marL="342900" indent="-342900">
              <a:spcBef>
                <a:spcPts val="0"/>
              </a:spcBef>
              <a:spcAft>
                <a:spcPts val="1200"/>
              </a:spcAft>
              <a:buFont typeface="Arial" panose="020B0604020202020204" pitchFamily="34" charset="0"/>
              <a:buChar char="•"/>
            </a:pPr>
            <a:r>
              <a:rPr lang="zh-CN" altLang="en-US" sz="2400" dirty="0">
                <a:latin typeface="Adobe 楷体 Std R" pitchFamily="18" charset="-122"/>
                <a:ea typeface="Adobe 楷体 Std R" pitchFamily="18" charset="-122"/>
              </a:rPr>
              <a:t>调控聚合度的有效方法是端基封锁，使一定聚合度的大分子链失去活性。</a:t>
            </a:r>
          </a:p>
        </p:txBody>
      </p:sp>
      <p:sp>
        <p:nvSpPr>
          <p:cNvPr id="12" name="矩形 11"/>
          <p:cNvSpPr/>
          <p:nvPr/>
        </p:nvSpPr>
        <p:spPr>
          <a:xfrm>
            <a:off x="1127553" y="4187202"/>
            <a:ext cx="7128792" cy="1785104"/>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缩聚体系：使一单体稍稍过量（即非等基团数），或加入少量但官能团物质，使大分子链端带有相同的官能团，即可使之失去进一步聚合的活性；</a:t>
            </a:r>
            <a:endParaRPr lang="en-US" altLang="zh-CN" sz="2000" dirty="0">
              <a:latin typeface="Adobe 楷体 Std R" pitchFamily="18" charset="-122"/>
              <a:ea typeface="Adobe 楷体 Std R" pitchFamily="18" charset="-122"/>
            </a:endParaRPr>
          </a:p>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aRb</a:t>
            </a:r>
            <a:r>
              <a:rPr lang="zh-CN" altLang="en-US" sz="2000" dirty="0">
                <a:latin typeface="Adobe 楷体 Std R" pitchFamily="18" charset="-122"/>
                <a:ea typeface="Adobe 楷体 Std R" pitchFamily="18" charset="-122"/>
              </a:rPr>
              <a:t>缩聚体系：加入少量单官能团物质，亦可以起到封端作用。</a:t>
            </a:r>
          </a:p>
        </p:txBody>
      </p:sp>
    </p:spTree>
    <p:extLst>
      <p:ext uri="{BB962C8B-B14F-4D97-AF65-F5344CB8AC3E}">
        <p14:creationId xmlns:p14="http://schemas.microsoft.com/office/powerpoint/2010/main" val="170128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F22A5C6-5A54-43B8-ADF3-F480A4CEAFED}" type="slidenum">
              <a:rPr lang="zh-CN" altLang="en-US" smtClean="0">
                <a:solidFill>
                  <a:prstClr val="black">
                    <a:tint val="75000"/>
                  </a:prstClr>
                </a:solidFill>
              </a:rPr>
              <a:pPr>
                <a:defRPr/>
              </a:pPr>
              <a:t>60</a:t>
            </a:fld>
            <a:endParaRPr lang="zh-CN" altLang="en-US">
              <a:solidFill>
                <a:prstClr val="black">
                  <a:tint val="75000"/>
                </a:prstClr>
              </a:solidFill>
            </a:endParaRPr>
          </a:p>
        </p:txBody>
      </p:sp>
      <p:sp>
        <p:nvSpPr>
          <p:cNvPr id="107523" name="Rectangle 2"/>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pic>
        <p:nvPicPr>
          <p:cNvPr id="1075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41438"/>
            <a:ext cx="66008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325147"/>
      </p:ext>
    </p:extLst>
  </p:cSld>
  <p:clrMapOvr>
    <a:masterClrMapping/>
  </p:clrMapOvr>
  <p:transition spd="slow">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D39AC3-2819-4586-8C81-8B4B19308DEE}"/>
              </a:ext>
            </a:extLst>
          </p:cNvPr>
          <p:cNvSpPr>
            <a:spLocks noGrp="1"/>
          </p:cNvSpPr>
          <p:nvPr>
            <p:ph type="sldNum" sz="quarter" idx="12"/>
          </p:nvPr>
        </p:nvSpPr>
        <p:spPr/>
        <p:txBody>
          <a:bodyPr/>
          <a:lstStyle/>
          <a:p>
            <a:pPr>
              <a:defRPr/>
            </a:pPr>
            <a:fld id="{723D365F-996F-40F0-A335-49ACBD1ADB1C}" type="slidenum">
              <a:rPr lang="zh-CN" altLang="en-US" smtClean="0">
                <a:solidFill>
                  <a:prstClr val="black">
                    <a:tint val="75000"/>
                  </a:prstClr>
                </a:solidFill>
              </a:rPr>
              <a:pPr>
                <a:defRPr/>
              </a:pPr>
              <a:t>61</a:t>
            </a:fld>
            <a:endParaRPr lang="zh-CN" altLang="en-US">
              <a:solidFill>
                <a:prstClr val="black">
                  <a:tint val="75000"/>
                </a:prstClr>
              </a:solidFill>
            </a:endParaRPr>
          </a:p>
        </p:txBody>
      </p:sp>
      <p:sp>
        <p:nvSpPr>
          <p:cNvPr id="3" name="文本框 2">
            <a:extLst>
              <a:ext uri="{FF2B5EF4-FFF2-40B4-BE49-F238E27FC236}">
                <a16:creationId xmlns:a16="http://schemas.microsoft.com/office/drawing/2014/main" id="{8E0F3F44-A07A-4258-8B12-E4B2A4040E47}"/>
              </a:ext>
            </a:extLst>
          </p:cNvPr>
          <p:cNvSpPr txBox="1"/>
          <p:nvPr/>
        </p:nvSpPr>
        <p:spPr>
          <a:xfrm>
            <a:off x="1057619" y="561860"/>
            <a:ext cx="1005403" cy="584775"/>
          </a:xfrm>
          <a:prstGeom prst="rect">
            <a:avLst/>
          </a:prstGeom>
          <a:noFill/>
        </p:spPr>
        <p:txBody>
          <a:bodyPr wrap="none" rtlCol="0">
            <a:spAutoFit/>
          </a:bodyPr>
          <a:lstStyle/>
          <a:p>
            <a:r>
              <a:rPr lang="zh-CN" altLang="en-US" sz="3200" b="1" dirty="0"/>
              <a:t>延伸</a:t>
            </a:r>
          </a:p>
        </p:txBody>
      </p:sp>
      <p:sp>
        <p:nvSpPr>
          <p:cNvPr id="4" name="文本框 3">
            <a:extLst>
              <a:ext uri="{FF2B5EF4-FFF2-40B4-BE49-F238E27FC236}">
                <a16:creationId xmlns:a16="http://schemas.microsoft.com/office/drawing/2014/main" id="{485B1D45-133A-47ED-8103-26EB1895DF95}"/>
              </a:ext>
            </a:extLst>
          </p:cNvPr>
          <p:cNvSpPr txBox="1"/>
          <p:nvPr/>
        </p:nvSpPr>
        <p:spPr>
          <a:xfrm>
            <a:off x="1311007" y="1735157"/>
            <a:ext cx="6861174" cy="2245102"/>
          </a:xfrm>
          <a:prstGeom prst="rect">
            <a:avLst/>
          </a:prstGeom>
          <a:noFill/>
        </p:spPr>
        <p:txBody>
          <a:bodyPr wrap="none" rtlCol="0">
            <a:spAutoFit/>
          </a:bodyPr>
          <a:lstStyle/>
          <a:p>
            <a:pPr marL="342900" indent="-342900">
              <a:lnSpc>
                <a:spcPct val="150000"/>
              </a:lnSpc>
              <a:buAutoNum type="arabicPeriod"/>
            </a:pPr>
            <a:r>
              <a:rPr lang="zh-CN" altLang="en-US" sz="2400" dirty="0"/>
              <a:t>醇结构的改变：</a:t>
            </a:r>
            <a:r>
              <a:rPr lang="en-US" altLang="zh-CN" sz="2400" dirty="0"/>
              <a:t>1,4-</a:t>
            </a:r>
            <a:r>
              <a:rPr lang="zh-CN" altLang="en-US" sz="2400" dirty="0"/>
              <a:t>丁二醇；丙二醇；不饱和醇</a:t>
            </a:r>
            <a:endParaRPr lang="en-US" altLang="zh-CN" sz="2400" dirty="0"/>
          </a:p>
          <a:p>
            <a:pPr marL="342900" indent="-342900">
              <a:lnSpc>
                <a:spcPct val="150000"/>
              </a:lnSpc>
              <a:buAutoNum type="arabicPeriod"/>
            </a:pPr>
            <a:r>
              <a:rPr lang="zh-CN" altLang="en-US" sz="2400" dirty="0"/>
              <a:t>酸结构的改变：萘环？脂肪二元酸？</a:t>
            </a:r>
            <a:endParaRPr lang="en-US" altLang="zh-CN" sz="2400" dirty="0"/>
          </a:p>
          <a:p>
            <a:pPr marL="342900" indent="-342900">
              <a:lnSpc>
                <a:spcPct val="150000"/>
              </a:lnSpc>
              <a:buAutoNum type="arabicPeriod"/>
            </a:pPr>
            <a:r>
              <a:rPr lang="zh-CN" altLang="en-US" sz="2400" dirty="0"/>
              <a:t>醇酸？</a:t>
            </a:r>
            <a:endParaRPr lang="en-US" altLang="zh-CN" sz="2400" dirty="0"/>
          </a:p>
          <a:p>
            <a:pPr marL="342900" indent="-342900">
              <a:lnSpc>
                <a:spcPct val="150000"/>
              </a:lnSpc>
              <a:buAutoNum type="arabicPeriod"/>
            </a:pPr>
            <a:r>
              <a:rPr lang="zh-CN" altLang="en-US" sz="2400" dirty="0"/>
              <a:t>聚合形式的改变？</a:t>
            </a:r>
          </a:p>
        </p:txBody>
      </p:sp>
      <p:pic>
        <p:nvPicPr>
          <p:cNvPr id="5" name="图片 4">
            <a:extLst>
              <a:ext uri="{FF2B5EF4-FFF2-40B4-BE49-F238E27FC236}">
                <a16:creationId xmlns:a16="http://schemas.microsoft.com/office/drawing/2014/main" id="{41EA36C2-2ECC-470C-A14B-EA559F0D0CFA}"/>
              </a:ext>
            </a:extLst>
          </p:cNvPr>
          <p:cNvPicPr>
            <a:picLocks noChangeAspect="1"/>
          </p:cNvPicPr>
          <p:nvPr/>
        </p:nvPicPr>
        <p:blipFill>
          <a:blip r:embed="rId2"/>
          <a:stretch>
            <a:fillRect/>
          </a:stretch>
        </p:blipFill>
        <p:spPr>
          <a:xfrm>
            <a:off x="5029200" y="3490779"/>
            <a:ext cx="3249976" cy="2413319"/>
          </a:xfrm>
          <a:prstGeom prst="rect">
            <a:avLst/>
          </a:prstGeom>
        </p:spPr>
      </p:pic>
    </p:spTree>
    <p:extLst>
      <p:ext uri="{BB962C8B-B14F-4D97-AF65-F5344CB8AC3E}">
        <p14:creationId xmlns:p14="http://schemas.microsoft.com/office/powerpoint/2010/main" val="2004737801"/>
      </p:ext>
    </p:extLst>
  </p:cSld>
  <p:clrMapOvr>
    <a:masterClrMapping/>
  </p:clrMapOvr>
  <p:transition spd="slow">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10B3D15-4504-4069-A777-A07589BB97D3}" type="slidenum">
              <a:rPr lang="zh-CN" altLang="en-US" smtClean="0">
                <a:solidFill>
                  <a:prstClr val="black">
                    <a:tint val="75000"/>
                  </a:prstClr>
                </a:solidFill>
              </a:rPr>
              <a:pPr>
                <a:defRPr/>
              </a:pPr>
              <a:t>62</a:t>
            </a:fld>
            <a:endParaRPr lang="zh-CN" altLang="en-US">
              <a:solidFill>
                <a:prstClr val="black">
                  <a:tint val="75000"/>
                </a:prstClr>
              </a:solidFill>
            </a:endParaRPr>
          </a:p>
        </p:txBody>
      </p:sp>
      <p:pic>
        <p:nvPicPr>
          <p:cNvPr id="1085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8232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433313575"/>
      </p:ext>
    </p:extLst>
  </p:cSld>
  <p:clrMapOvr>
    <a:masterClrMapping/>
  </p:clrMapOvr>
  <p:transition spd="slow">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D3DCAB9B-686C-411F-861D-BA5568F6DDAB}" type="slidenum">
              <a:rPr lang="zh-CN" altLang="en-US" smtClean="0">
                <a:solidFill>
                  <a:prstClr val="black">
                    <a:tint val="75000"/>
                  </a:prstClr>
                </a:solidFill>
              </a:rPr>
              <a:pPr>
                <a:defRPr/>
              </a:pPr>
              <a:t>63</a:t>
            </a:fld>
            <a:endParaRPr lang="zh-CN" altLang="en-US">
              <a:solidFill>
                <a:prstClr val="black">
                  <a:tint val="75000"/>
                </a:prstClr>
              </a:solidFill>
            </a:endParaRPr>
          </a:p>
        </p:txBody>
      </p:sp>
      <p:pic>
        <p:nvPicPr>
          <p:cNvPr id="109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57338"/>
            <a:ext cx="71342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3952987133"/>
      </p:ext>
    </p:extLst>
  </p:cSld>
  <p:clrMapOvr>
    <a:masterClrMapping/>
  </p:clrMapOvr>
  <p:transition spd="slow">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4FFD0ED-55ED-4F2E-B1C2-EB86F78ABF01}" type="slidenum">
              <a:rPr lang="zh-CN" altLang="en-US" smtClean="0">
                <a:solidFill>
                  <a:prstClr val="black">
                    <a:tint val="75000"/>
                  </a:prstClr>
                </a:solidFill>
              </a:rPr>
              <a:pPr>
                <a:defRPr/>
              </a:pPr>
              <a:t>64</a:t>
            </a:fld>
            <a:endParaRPr lang="zh-CN" altLang="en-US">
              <a:solidFill>
                <a:prstClr val="black">
                  <a:tint val="75000"/>
                </a:prstClr>
              </a:solidFill>
            </a:endParaRPr>
          </a:p>
        </p:txBody>
      </p:sp>
      <p:pic>
        <p:nvPicPr>
          <p:cNvPr id="110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68580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43445196"/>
      </p:ext>
    </p:extLst>
  </p:cSld>
  <p:clrMapOvr>
    <a:masterClrMapping/>
  </p:clrMapOvr>
  <p:transition spd="slow">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3100295-451A-4650-956C-FE187A99CF58}" type="slidenum">
              <a:rPr lang="zh-CN" altLang="en-US" smtClean="0">
                <a:solidFill>
                  <a:prstClr val="black">
                    <a:tint val="75000"/>
                  </a:prstClr>
                </a:solidFill>
              </a:rPr>
              <a:pPr>
                <a:defRPr/>
              </a:pPr>
              <a:t>65</a:t>
            </a:fld>
            <a:endParaRPr lang="zh-CN" altLang="en-US">
              <a:solidFill>
                <a:prstClr val="black">
                  <a:tint val="75000"/>
                </a:prstClr>
              </a:solidFill>
            </a:endParaRPr>
          </a:p>
        </p:txBody>
      </p:sp>
      <p:pic>
        <p:nvPicPr>
          <p:cNvPr id="1116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7200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960499784"/>
      </p:ext>
    </p:extLst>
  </p:cSld>
  <p:clrMapOvr>
    <a:masterClrMapping/>
  </p:clrMapOvr>
  <p:transition spd="slow">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4017292-61FB-4ACC-8567-BB0056D3C195}" type="slidenum">
              <a:rPr lang="zh-CN" altLang="en-US" smtClean="0">
                <a:solidFill>
                  <a:prstClr val="black">
                    <a:tint val="75000"/>
                  </a:prstClr>
                </a:solidFill>
              </a:rPr>
              <a:pPr>
                <a:defRPr/>
              </a:pPr>
              <a:t>66</a:t>
            </a:fld>
            <a:endParaRPr lang="zh-CN" altLang="en-US">
              <a:solidFill>
                <a:prstClr val="black">
                  <a:tint val="75000"/>
                </a:prstClr>
              </a:solidFill>
            </a:endParaRPr>
          </a:p>
        </p:txBody>
      </p:sp>
      <p:pic>
        <p:nvPicPr>
          <p:cNvPr id="1126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57338"/>
            <a:ext cx="7077075"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3716673442"/>
      </p:ext>
    </p:extLst>
  </p:cSld>
  <p:clrMapOvr>
    <a:masterClrMapping/>
  </p:clrMapOvr>
  <p:transition spd="slow">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0C498DB-C161-4F28-9C78-E71F8FE397D4}" type="slidenum">
              <a:rPr lang="zh-CN" altLang="en-US" smtClean="0">
                <a:solidFill>
                  <a:prstClr val="black">
                    <a:tint val="75000"/>
                  </a:prstClr>
                </a:solidFill>
              </a:rPr>
              <a:pPr>
                <a:defRPr/>
              </a:pPr>
              <a:t>67</a:t>
            </a:fld>
            <a:endParaRPr lang="zh-CN" altLang="en-US">
              <a:solidFill>
                <a:prstClr val="black">
                  <a:tint val="75000"/>
                </a:prstClr>
              </a:solidFill>
            </a:endParaRPr>
          </a:p>
        </p:txBody>
      </p:sp>
      <p:pic>
        <p:nvPicPr>
          <p:cNvPr id="1136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12875"/>
            <a:ext cx="6840537"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293387665"/>
      </p:ext>
    </p:extLst>
  </p:cSld>
  <p:clrMapOvr>
    <a:masterClrMapping/>
  </p:clrMapOvr>
  <p:transition spd="slow">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9BEBA4-1A72-4229-9C2E-DF36D0A5D9D4}"/>
              </a:ext>
            </a:extLst>
          </p:cNvPr>
          <p:cNvSpPr>
            <a:spLocks noGrp="1"/>
          </p:cNvSpPr>
          <p:nvPr>
            <p:ph type="sldNum" sz="quarter" idx="12"/>
          </p:nvPr>
        </p:nvSpPr>
        <p:spPr/>
        <p:txBody>
          <a:bodyPr/>
          <a:lstStyle/>
          <a:p>
            <a:pPr>
              <a:defRPr/>
            </a:pPr>
            <a:fld id="{723D365F-996F-40F0-A335-49ACBD1ADB1C}" type="slidenum">
              <a:rPr lang="zh-CN" altLang="en-US" smtClean="0">
                <a:solidFill>
                  <a:prstClr val="black">
                    <a:tint val="75000"/>
                  </a:prstClr>
                </a:solidFill>
              </a:rPr>
              <a:pPr>
                <a:defRPr/>
              </a:pPr>
              <a:t>68</a:t>
            </a:fld>
            <a:endParaRPr lang="zh-CN" altLang="en-US">
              <a:solidFill>
                <a:prstClr val="black">
                  <a:tint val="75000"/>
                </a:prstClr>
              </a:solidFill>
            </a:endParaRPr>
          </a:p>
        </p:txBody>
      </p:sp>
      <p:sp>
        <p:nvSpPr>
          <p:cNvPr id="3" name="文本框 2">
            <a:extLst>
              <a:ext uri="{FF2B5EF4-FFF2-40B4-BE49-F238E27FC236}">
                <a16:creationId xmlns:a16="http://schemas.microsoft.com/office/drawing/2014/main" id="{3E6F6109-E0AA-4F6C-BDA3-2137C0F9AEB4}"/>
              </a:ext>
            </a:extLst>
          </p:cNvPr>
          <p:cNvSpPr txBox="1"/>
          <p:nvPr/>
        </p:nvSpPr>
        <p:spPr>
          <a:xfrm>
            <a:off x="1046602" y="611436"/>
            <a:ext cx="1826141" cy="584775"/>
          </a:xfrm>
          <a:prstGeom prst="rect">
            <a:avLst/>
          </a:prstGeom>
          <a:noFill/>
        </p:spPr>
        <p:txBody>
          <a:bodyPr wrap="none" rtlCol="0">
            <a:spAutoFit/>
          </a:bodyPr>
          <a:lstStyle/>
          <a:p>
            <a:r>
              <a:rPr lang="zh-CN" altLang="en-US" sz="3200" b="1" dirty="0"/>
              <a:t>延伸卡片</a:t>
            </a:r>
          </a:p>
        </p:txBody>
      </p:sp>
      <p:sp>
        <p:nvSpPr>
          <p:cNvPr id="4" name="文本框 3">
            <a:extLst>
              <a:ext uri="{FF2B5EF4-FFF2-40B4-BE49-F238E27FC236}">
                <a16:creationId xmlns:a16="http://schemas.microsoft.com/office/drawing/2014/main" id="{BE2224C7-0676-4544-BADB-FC2E9943A3E3}"/>
              </a:ext>
            </a:extLst>
          </p:cNvPr>
          <p:cNvSpPr txBox="1"/>
          <p:nvPr/>
        </p:nvSpPr>
        <p:spPr>
          <a:xfrm>
            <a:off x="1658039" y="2269475"/>
            <a:ext cx="2978701" cy="954107"/>
          </a:xfrm>
          <a:prstGeom prst="rect">
            <a:avLst/>
          </a:prstGeom>
          <a:noFill/>
        </p:spPr>
        <p:txBody>
          <a:bodyPr wrap="none" rtlCol="0">
            <a:spAutoFit/>
          </a:bodyPr>
          <a:lstStyle/>
          <a:p>
            <a:r>
              <a:rPr lang="zh-CN" altLang="en-US" sz="2800" dirty="0"/>
              <a:t>尼龙的种类？</a:t>
            </a:r>
            <a:endParaRPr lang="en-US" altLang="zh-CN" sz="2800" dirty="0"/>
          </a:p>
          <a:p>
            <a:r>
              <a:rPr lang="en-US" altLang="zh-CN" sz="2800" dirty="0"/>
              <a:t>1</a:t>
            </a:r>
            <a:r>
              <a:rPr lang="zh-CN" altLang="en-US" sz="2800" dirty="0"/>
              <a:t>、</a:t>
            </a:r>
            <a:r>
              <a:rPr lang="en-US" altLang="zh-CN" sz="2800" dirty="0"/>
              <a:t>2</a:t>
            </a:r>
            <a:r>
              <a:rPr lang="zh-CN" altLang="en-US" sz="2800" dirty="0"/>
              <a:t>、</a:t>
            </a:r>
            <a:r>
              <a:rPr lang="en-US" altLang="zh-CN" sz="2800" dirty="0"/>
              <a:t>3.</a:t>
            </a:r>
            <a:r>
              <a:rPr lang="zh-CN" altLang="en-US" sz="2800" dirty="0"/>
              <a:t>。。。。</a:t>
            </a:r>
          </a:p>
        </p:txBody>
      </p:sp>
    </p:spTree>
    <p:extLst>
      <p:ext uri="{BB962C8B-B14F-4D97-AF65-F5344CB8AC3E}">
        <p14:creationId xmlns:p14="http://schemas.microsoft.com/office/powerpoint/2010/main" val="224866409"/>
      </p:ext>
    </p:extLst>
  </p:cSld>
  <p:clrMapOvr>
    <a:masterClrMapping/>
  </p:clrMapOvr>
  <p:transition spd="slow">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D9637F2-1780-4094-B390-1C138E3DF6FD}" type="slidenum">
              <a:rPr lang="zh-CN" altLang="en-US" smtClean="0">
                <a:solidFill>
                  <a:prstClr val="black">
                    <a:tint val="75000"/>
                  </a:prstClr>
                </a:solidFill>
              </a:rPr>
              <a:pPr>
                <a:defRPr/>
              </a:pPr>
              <a:t>69</a:t>
            </a:fld>
            <a:endParaRPr lang="zh-CN" altLang="en-US">
              <a:solidFill>
                <a:prstClr val="black">
                  <a:tint val="75000"/>
                </a:prstClr>
              </a:solidFill>
            </a:endParaRP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12875"/>
            <a:ext cx="72580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581029360"/>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2" name="矩形 11"/>
          <p:cNvSpPr/>
          <p:nvPr/>
        </p:nvSpPr>
        <p:spPr>
          <a:xfrm>
            <a:off x="1077177" y="2241005"/>
            <a:ext cx="4422372"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缩聚体系，</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稍过量</a:t>
            </a:r>
          </a:p>
        </p:txBody>
      </p:sp>
      <p:sp>
        <p:nvSpPr>
          <p:cNvPr id="2" name="矩形 1"/>
          <p:cNvSpPr/>
          <p:nvPr/>
        </p:nvSpPr>
        <p:spPr>
          <a:xfrm>
            <a:off x="686337" y="2708920"/>
            <a:ext cx="8336856" cy="646331"/>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      设二元单体</a:t>
            </a:r>
            <a:r>
              <a:rPr lang="en-US" altLang="zh-CN" dirty="0" err="1">
                <a:latin typeface="Adobe 楷体 Std R" pitchFamily="18" charset="-122"/>
                <a:ea typeface="Adobe 楷体 Std R" pitchFamily="18" charset="-122"/>
              </a:rPr>
              <a:t>aAa</a:t>
            </a:r>
            <a:r>
              <a:rPr lang="zh-CN" altLang="en-US" dirty="0">
                <a:latin typeface="Adobe 楷体 Std R" pitchFamily="18" charset="-122"/>
                <a:ea typeface="Adobe 楷体 Std R" pitchFamily="18" charset="-122"/>
              </a:rPr>
              <a:t>的官能团数为</a:t>
            </a:r>
            <a:r>
              <a:rPr lang="en-US" altLang="zh-CN" dirty="0">
                <a:latin typeface="Adobe 楷体 Std R" pitchFamily="18" charset="-122"/>
                <a:ea typeface="Adobe 楷体 Std R" pitchFamily="18" charset="-122"/>
              </a:rPr>
              <a:t>N</a:t>
            </a:r>
            <a:r>
              <a:rPr lang="en-US" altLang="zh-CN" baseline="-25000"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，二元单体</a:t>
            </a:r>
            <a:r>
              <a:rPr lang="en-US" altLang="zh-CN" dirty="0" err="1">
                <a:latin typeface="Adobe 楷体 Std R" pitchFamily="18" charset="-122"/>
                <a:ea typeface="Adobe 楷体 Std R" pitchFamily="18" charset="-122"/>
              </a:rPr>
              <a:t>bBb</a:t>
            </a:r>
            <a:r>
              <a:rPr lang="zh-CN" altLang="en-US" dirty="0">
                <a:latin typeface="Adobe 楷体 Std R" pitchFamily="18" charset="-122"/>
                <a:ea typeface="Adobe 楷体 Std R" pitchFamily="18" charset="-122"/>
              </a:rPr>
              <a:t>的官能团数为</a:t>
            </a:r>
            <a:r>
              <a:rPr lang="en-US" altLang="zh-CN" dirty="0" err="1">
                <a:latin typeface="Adobe 楷体 Std R" pitchFamily="18" charset="-122"/>
                <a:ea typeface="Adobe 楷体 Std R" pitchFamily="18" charset="-122"/>
              </a:rPr>
              <a:t>N</a:t>
            </a:r>
            <a:r>
              <a:rPr lang="en-US" altLang="zh-CN" baseline="-25000" dirty="0" err="1">
                <a:latin typeface="Adobe 楷体 Std R" pitchFamily="18" charset="-122"/>
                <a:ea typeface="Adobe 楷体 Std R" pitchFamily="18" charset="-122"/>
              </a:rPr>
              <a:t>b</a:t>
            </a:r>
            <a:r>
              <a:rPr lang="zh-CN" altLang="en-US" dirty="0">
                <a:latin typeface="Adobe 楷体 Std R" pitchFamily="18" charset="-122"/>
                <a:ea typeface="Adobe 楷体 Std R" pitchFamily="18" charset="-122"/>
              </a:rPr>
              <a:t>，且</a:t>
            </a:r>
            <a:r>
              <a:rPr lang="en-US" altLang="zh-CN" dirty="0" err="1">
                <a:latin typeface="Adobe 楷体 Std R" pitchFamily="18" charset="-122"/>
                <a:ea typeface="Adobe 楷体 Std R" pitchFamily="18" charset="-122"/>
              </a:rPr>
              <a:t>N</a:t>
            </a:r>
            <a:r>
              <a:rPr lang="en-US" altLang="zh-CN" baseline="-25000" dirty="0" err="1">
                <a:latin typeface="Adobe 楷体 Std R" pitchFamily="18" charset="-122"/>
                <a:ea typeface="Adobe 楷体 Std R" pitchFamily="18" charset="-122"/>
              </a:rPr>
              <a:t>b</a:t>
            </a:r>
            <a:r>
              <a:rPr lang="en-US" altLang="zh-CN" dirty="0">
                <a:latin typeface="Adobe 楷体 Std R" pitchFamily="18" charset="-122"/>
                <a:ea typeface="Adobe 楷体 Std R" pitchFamily="18" charset="-122"/>
              </a:rPr>
              <a:t>≥ N</a:t>
            </a:r>
            <a:r>
              <a:rPr lang="en-US" altLang="zh-CN" baseline="-25000"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。定义基团数比</a:t>
            </a:r>
            <a:r>
              <a:rPr lang="en-US" altLang="zh-CN" dirty="0">
                <a:latin typeface="Adobe 楷体 Std R" pitchFamily="18" charset="-122"/>
                <a:ea typeface="Adobe 楷体 Std R" pitchFamily="18" charset="-122"/>
              </a:rPr>
              <a:t>r</a:t>
            </a:r>
            <a:r>
              <a:rPr lang="zh-CN" altLang="en-US" dirty="0">
                <a:latin typeface="Adobe 楷体 Std R" pitchFamily="18" charset="-122"/>
                <a:ea typeface="Adobe 楷体 Std R" pitchFamily="18" charset="-122"/>
              </a:rPr>
              <a:t>（理论分析常用）和过量分率</a:t>
            </a:r>
            <a:r>
              <a:rPr lang="en-US" altLang="zh-CN" dirty="0">
                <a:latin typeface="Adobe 楷体 Std R" pitchFamily="18" charset="-122"/>
                <a:ea typeface="Adobe 楷体 Std R" pitchFamily="18" charset="-122"/>
              </a:rPr>
              <a:t>q</a:t>
            </a:r>
            <a:r>
              <a:rPr lang="zh-CN" altLang="en-US" dirty="0">
                <a:latin typeface="Adobe 楷体 Std R" pitchFamily="18" charset="-122"/>
                <a:ea typeface="Adobe 楷体 Std R" pitchFamily="18" charset="-122"/>
              </a:rPr>
              <a:t>（工业常用）：</a:t>
            </a:r>
          </a:p>
        </p:txBody>
      </p:sp>
      <p:graphicFrame>
        <p:nvGraphicFramePr>
          <p:cNvPr id="6" name="对象 5"/>
          <p:cNvGraphicFramePr>
            <a:graphicFrameLocks noChangeAspect="1"/>
          </p:cNvGraphicFramePr>
          <p:nvPr/>
        </p:nvGraphicFramePr>
        <p:xfrm>
          <a:off x="1187624" y="3429000"/>
          <a:ext cx="935659" cy="779716"/>
        </p:xfrm>
        <a:graphic>
          <a:graphicData uri="http://schemas.openxmlformats.org/presentationml/2006/ole">
            <mc:AlternateContent xmlns:mc="http://schemas.openxmlformats.org/markup-compatibility/2006">
              <mc:Choice xmlns:v="urn:schemas-microsoft-com:vml" Requires="v">
                <p:oleObj name="公式" r:id="rId2" imgW="533160" imgH="444240" progId="Equation.3">
                  <p:embed/>
                </p:oleObj>
              </mc:Choice>
              <mc:Fallback>
                <p:oleObj name="公式" r:id="rId2" imgW="533160" imgH="444240" progId="Equation.3">
                  <p:embed/>
                  <p:pic>
                    <p:nvPicPr>
                      <p:cNvPr id="6" name="对象 5"/>
                      <p:cNvPicPr/>
                      <p:nvPr/>
                    </p:nvPicPr>
                    <p:blipFill>
                      <a:blip r:embed="rId3"/>
                      <a:stretch>
                        <a:fillRect/>
                      </a:stretch>
                    </p:blipFill>
                    <p:spPr>
                      <a:xfrm>
                        <a:off x="1187624" y="3429000"/>
                        <a:ext cx="935659" cy="77971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187624" y="4365104"/>
          <a:ext cx="2925976" cy="726306"/>
        </p:xfrm>
        <a:graphic>
          <a:graphicData uri="http://schemas.openxmlformats.org/presentationml/2006/ole">
            <mc:AlternateContent xmlns:mc="http://schemas.openxmlformats.org/markup-compatibility/2006">
              <mc:Choice xmlns:v="urn:schemas-microsoft-com:vml" Requires="v">
                <p:oleObj name="公式" r:id="rId4" imgW="1790640" imgH="444240" progId="Equation.3">
                  <p:embed/>
                </p:oleObj>
              </mc:Choice>
              <mc:Fallback>
                <p:oleObj name="公式" r:id="rId4" imgW="1790640" imgH="444240" progId="Equation.3">
                  <p:embed/>
                  <p:pic>
                    <p:nvPicPr>
                      <p:cNvPr id="7" name="对象 6"/>
                      <p:cNvPicPr/>
                      <p:nvPr/>
                    </p:nvPicPr>
                    <p:blipFill>
                      <a:blip r:embed="rId5"/>
                      <a:stretch>
                        <a:fillRect/>
                      </a:stretch>
                    </p:blipFill>
                    <p:spPr>
                      <a:xfrm>
                        <a:off x="1187624" y="4365104"/>
                        <a:ext cx="2925976" cy="72630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62397" y="5301208"/>
          <a:ext cx="1249363" cy="736600"/>
        </p:xfrm>
        <a:graphic>
          <a:graphicData uri="http://schemas.openxmlformats.org/presentationml/2006/ole">
            <mc:AlternateContent xmlns:mc="http://schemas.openxmlformats.org/markup-compatibility/2006">
              <mc:Choice xmlns:v="urn:schemas-microsoft-com:vml" Requires="v">
                <p:oleObj name="公式" r:id="rId6" imgW="711000" imgH="419040" progId="Equation.3">
                  <p:embed/>
                </p:oleObj>
              </mc:Choice>
              <mc:Fallback>
                <p:oleObj name="公式" r:id="rId6" imgW="711000" imgH="419040" progId="Equation.3">
                  <p:embed/>
                  <p:pic>
                    <p:nvPicPr>
                      <p:cNvPr id="10" name="对象 9"/>
                      <p:cNvPicPr/>
                      <p:nvPr/>
                    </p:nvPicPr>
                    <p:blipFill>
                      <a:blip r:embed="rId7"/>
                      <a:stretch>
                        <a:fillRect/>
                      </a:stretch>
                    </p:blipFill>
                    <p:spPr>
                      <a:xfrm>
                        <a:off x="1162397" y="5301208"/>
                        <a:ext cx="1249363" cy="7366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499549" y="3573016"/>
          <a:ext cx="3545742" cy="313188"/>
        </p:xfrm>
        <a:graphic>
          <a:graphicData uri="http://schemas.openxmlformats.org/presentationml/2006/ole">
            <mc:AlternateContent xmlns:mc="http://schemas.openxmlformats.org/markup-compatibility/2006">
              <mc:Choice xmlns:v="urn:schemas-microsoft-com:vml" Requires="v">
                <p:oleObj name="CS ChemDraw Drawing" r:id="rId8" imgW="3530709" imgH="311107" progId="ChemDraw.Document.6.0">
                  <p:embed/>
                </p:oleObj>
              </mc:Choice>
              <mc:Fallback>
                <p:oleObj name="CS ChemDraw Drawing" r:id="rId8" imgW="3530709" imgH="311107" progId="ChemDraw.Document.6.0">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9549" y="3573016"/>
                        <a:ext cx="3545742" cy="31318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pic>
                </p:oleObj>
              </mc:Fallback>
            </mc:AlternateContent>
          </a:graphicData>
        </a:graphic>
      </p:graphicFrame>
      <p:graphicFrame>
        <p:nvGraphicFramePr>
          <p:cNvPr id="11" name="表格 10"/>
          <p:cNvGraphicFramePr>
            <a:graphicFrameLocks noGrp="1"/>
          </p:cNvGraphicFramePr>
          <p:nvPr/>
        </p:nvGraphicFramePr>
        <p:xfrm>
          <a:off x="4355976" y="3933056"/>
          <a:ext cx="2304256" cy="741680"/>
        </p:xfrm>
        <a:graphic>
          <a:graphicData uri="http://schemas.openxmlformats.org/drawingml/2006/table">
            <a:tbl>
              <a:tblPr firstRow="1" bandRow="1">
                <a:tableStyleId>{2D5ABB26-0587-4C30-8999-92F81FD0307C}</a:tableStyleId>
              </a:tblPr>
              <a:tblGrid>
                <a:gridCol w="1296143">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7">
                  <a:extLst>
                    <a:ext uri="{9D8B030D-6E8A-4147-A177-3AD203B41FA5}">
                      <a16:colId xmlns:a16="http://schemas.microsoft.com/office/drawing/2014/main" val="20002"/>
                    </a:ext>
                  </a:extLst>
                </a:gridCol>
              </a:tblGrid>
              <a:tr h="370840">
                <a:tc>
                  <a:txBody>
                    <a:bodyPr/>
                    <a:lstStyle/>
                    <a:p>
                      <a:r>
                        <a:rPr lang="zh-CN" altLang="en-US" dirty="0">
                          <a:latin typeface="Adobe 楷体 Std R" pitchFamily="18" charset="-122"/>
                          <a:ea typeface="Adobe 楷体 Std R" pitchFamily="18" charset="-122"/>
                        </a:rPr>
                        <a:t>摩尔数</a:t>
                      </a:r>
                    </a:p>
                  </a:txBody>
                  <a:tcPr>
                    <a:noFill/>
                  </a:tcPr>
                </a:tc>
                <a:tc>
                  <a:txBody>
                    <a:bodyPr/>
                    <a:lstStyle/>
                    <a:p>
                      <a:r>
                        <a:rPr lang="en-US" altLang="zh-CN" dirty="0">
                          <a:latin typeface="Adobe 楷体 Std R" pitchFamily="18" charset="-122"/>
                          <a:ea typeface="Adobe 楷体 Std R" pitchFamily="18" charset="-122"/>
                        </a:rPr>
                        <a:t>4</a:t>
                      </a:r>
                      <a:endParaRPr lang="zh-CN" altLang="en-US" dirty="0">
                        <a:latin typeface="Adobe 楷体 Std R" pitchFamily="18" charset="-122"/>
                        <a:ea typeface="Adobe 楷体 Std R" pitchFamily="18" charset="-122"/>
                      </a:endParaRPr>
                    </a:p>
                  </a:txBody>
                  <a:tcPr>
                    <a:noFill/>
                  </a:tcPr>
                </a:tc>
                <a:tc>
                  <a:txBody>
                    <a:bodyPr/>
                    <a:lstStyle/>
                    <a:p>
                      <a:r>
                        <a:rPr lang="en-US" altLang="zh-CN" dirty="0">
                          <a:latin typeface="Adobe 楷体 Std R" pitchFamily="18" charset="-122"/>
                          <a:ea typeface="Adobe 楷体 Std R" pitchFamily="18" charset="-122"/>
                        </a:rPr>
                        <a:t>5</a:t>
                      </a: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0"/>
                  </a:ext>
                </a:extLst>
              </a:tr>
              <a:tr h="370840">
                <a:tc>
                  <a:txBody>
                    <a:bodyPr/>
                    <a:lstStyle/>
                    <a:p>
                      <a:r>
                        <a:rPr lang="zh-CN" altLang="en-US" dirty="0">
                          <a:latin typeface="Adobe 楷体 Std R" pitchFamily="18" charset="-122"/>
                          <a:ea typeface="Adobe 楷体 Std R" pitchFamily="18" charset="-122"/>
                        </a:rPr>
                        <a:t>官能团数</a:t>
                      </a:r>
                    </a:p>
                  </a:txBody>
                  <a:tcPr>
                    <a:noFill/>
                  </a:tcPr>
                </a:tc>
                <a:tc>
                  <a:txBody>
                    <a:bodyPr/>
                    <a:lstStyle/>
                    <a:p>
                      <a:r>
                        <a:rPr lang="en-US" altLang="zh-CN" dirty="0">
                          <a:latin typeface="Adobe 楷体 Std R" pitchFamily="18" charset="-122"/>
                          <a:ea typeface="Adobe 楷体 Std R" pitchFamily="18" charset="-122"/>
                        </a:rPr>
                        <a:t>8</a:t>
                      </a:r>
                      <a:endParaRPr lang="zh-CN" altLang="en-US" dirty="0">
                        <a:latin typeface="Adobe 楷体 Std R" pitchFamily="18" charset="-122"/>
                        <a:ea typeface="Adobe 楷体 Std R" pitchFamily="18" charset="-122"/>
                      </a:endParaRPr>
                    </a:p>
                  </a:txBody>
                  <a:tcPr>
                    <a:noFill/>
                  </a:tcPr>
                </a:tc>
                <a:tc>
                  <a:txBody>
                    <a:bodyPr/>
                    <a:lstStyle/>
                    <a:p>
                      <a:r>
                        <a:rPr lang="en-US" altLang="zh-CN" dirty="0">
                          <a:latin typeface="Adobe 楷体 Std R" pitchFamily="18" charset="-122"/>
                          <a:ea typeface="Adobe 楷体 Std R" pitchFamily="18" charset="-122"/>
                        </a:rPr>
                        <a:t>10</a:t>
                      </a: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1"/>
                  </a:ext>
                </a:extLst>
              </a:tr>
            </a:tbl>
          </a:graphicData>
        </a:graphic>
      </p:graphicFrame>
      <p:graphicFrame>
        <p:nvGraphicFramePr>
          <p:cNvPr id="14" name="对象 13"/>
          <p:cNvGraphicFramePr>
            <a:graphicFrameLocks noChangeAspect="1"/>
          </p:cNvGraphicFramePr>
          <p:nvPr/>
        </p:nvGraphicFramePr>
        <p:xfrm>
          <a:off x="4499992" y="4653136"/>
          <a:ext cx="2805112" cy="779463"/>
        </p:xfrm>
        <a:graphic>
          <a:graphicData uri="http://schemas.openxmlformats.org/presentationml/2006/ole">
            <mc:AlternateContent xmlns:mc="http://schemas.openxmlformats.org/markup-compatibility/2006">
              <mc:Choice xmlns:v="urn:schemas-microsoft-com:vml" Requires="v">
                <p:oleObj name="公式" r:id="rId10" imgW="1600200" imgH="444240" progId="Equation.3">
                  <p:embed/>
                </p:oleObj>
              </mc:Choice>
              <mc:Fallback>
                <p:oleObj name="公式" r:id="rId10" imgW="1600200" imgH="444240" progId="Equation.3">
                  <p:embed/>
                  <p:pic>
                    <p:nvPicPr>
                      <p:cNvPr id="14" name="对象 13"/>
                      <p:cNvPicPr/>
                      <p:nvPr/>
                    </p:nvPicPr>
                    <p:blipFill>
                      <a:blip r:embed="rId11"/>
                      <a:stretch>
                        <a:fillRect/>
                      </a:stretch>
                    </p:blipFill>
                    <p:spPr>
                      <a:xfrm>
                        <a:off x="4499992" y="4653136"/>
                        <a:ext cx="2805112" cy="7794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B0F0"/>
                        </a:solidFill>
                      </a:ln>
                    </p:spPr>
                  </p:pic>
                </p:oleObj>
              </mc:Fallback>
            </mc:AlternateContent>
          </a:graphicData>
        </a:graphic>
      </p:graphicFrame>
      <p:graphicFrame>
        <p:nvGraphicFramePr>
          <p:cNvPr id="15" name="对象 14"/>
          <p:cNvGraphicFramePr>
            <a:graphicFrameLocks noChangeAspect="1"/>
          </p:cNvGraphicFramePr>
          <p:nvPr/>
        </p:nvGraphicFramePr>
        <p:xfrm>
          <a:off x="4499992" y="5510237"/>
          <a:ext cx="3963988" cy="727075"/>
        </p:xfrm>
        <a:graphic>
          <a:graphicData uri="http://schemas.openxmlformats.org/presentationml/2006/ole">
            <mc:AlternateContent xmlns:mc="http://schemas.openxmlformats.org/markup-compatibility/2006">
              <mc:Choice xmlns:v="urn:schemas-microsoft-com:vml" Requires="v">
                <p:oleObj name="公式" r:id="rId12" imgW="2425680" imgH="444240" progId="Equation.3">
                  <p:embed/>
                </p:oleObj>
              </mc:Choice>
              <mc:Fallback>
                <p:oleObj name="公式" r:id="rId12" imgW="2425680" imgH="444240" progId="Equation.3">
                  <p:embed/>
                  <p:pic>
                    <p:nvPicPr>
                      <p:cNvPr id="15" name="对象 14"/>
                      <p:cNvPicPr/>
                      <p:nvPr/>
                    </p:nvPicPr>
                    <p:blipFill>
                      <a:blip r:embed="rId13"/>
                      <a:stretch>
                        <a:fillRect/>
                      </a:stretch>
                    </p:blipFill>
                    <p:spPr>
                      <a:xfrm>
                        <a:off x="4499992" y="5510237"/>
                        <a:ext cx="3963988" cy="7270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pic>
                </p:oleObj>
              </mc:Fallback>
            </mc:AlternateContent>
          </a:graphicData>
        </a:graphic>
      </p:graphicFrame>
      <p:cxnSp>
        <p:nvCxnSpPr>
          <p:cNvPr id="16" name="直接连接符 15"/>
          <p:cNvCxnSpPr/>
          <p:nvPr/>
        </p:nvCxnSpPr>
        <p:spPr>
          <a:xfrm>
            <a:off x="686336" y="3355251"/>
            <a:ext cx="8336857"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直接连接符 17"/>
          <p:cNvCxnSpPr/>
          <p:nvPr/>
        </p:nvCxnSpPr>
        <p:spPr>
          <a:xfrm>
            <a:off x="4283968" y="3429000"/>
            <a:ext cx="0" cy="3024336"/>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293449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DB5CA17-A634-4F8C-B801-B6D81239D4DA}" type="slidenum">
              <a:rPr lang="zh-CN" altLang="en-US" smtClean="0">
                <a:solidFill>
                  <a:prstClr val="black">
                    <a:tint val="75000"/>
                  </a:prstClr>
                </a:solidFill>
              </a:rPr>
              <a:pPr>
                <a:defRPr/>
              </a:pPr>
              <a:t>70</a:t>
            </a:fld>
            <a:endParaRPr lang="zh-CN" altLang="en-US">
              <a:solidFill>
                <a:prstClr val="black">
                  <a:tint val="75000"/>
                </a:prstClr>
              </a:solidFill>
            </a:endParaRPr>
          </a:p>
        </p:txBody>
      </p:sp>
      <p:pic>
        <p:nvPicPr>
          <p:cNvPr id="1157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12875"/>
            <a:ext cx="718185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510878898"/>
      </p:ext>
    </p:extLst>
  </p:cSld>
  <p:clrMapOvr>
    <a:masterClrMapping/>
  </p:clrMapOvr>
  <p:transition spd="slow">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088AE2E-55D1-4CF3-8FB0-6EF8968453B6}" type="slidenum">
              <a:rPr lang="zh-CN" altLang="en-US" smtClean="0">
                <a:solidFill>
                  <a:prstClr val="black">
                    <a:tint val="75000"/>
                  </a:prstClr>
                </a:solidFill>
              </a:rPr>
              <a:pPr>
                <a:defRPr/>
              </a:pPr>
              <a:t>71</a:t>
            </a:fld>
            <a:endParaRPr lang="zh-CN" altLang="en-US">
              <a:solidFill>
                <a:prstClr val="black">
                  <a:tint val="75000"/>
                </a:prstClr>
              </a:solidFill>
            </a:endParaRPr>
          </a:p>
        </p:txBody>
      </p:sp>
      <p:pic>
        <p:nvPicPr>
          <p:cNvPr id="1167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68580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831767151"/>
      </p:ext>
    </p:extLst>
  </p:cSld>
  <p:clrMapOvr>
    <a:masterClrMapping/>
  </p:clrMapOvr>
  <p:transition spd="slow">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DC5FEEA-A906-44EB-9EB7-146088519AF3}" type="slidenum">
              <a:rPr lang="zh-CN" altLang="en-US" smtClean="0">
                <a:solidFill>
                  <a:prstClr val="black">
                    <a:tint val="75000"/>
                  </a:prstClr>
                </a:solidFill>
              </a:rPr>
              <a:pPr>
                <a:defRPr/>
              </a:pPr>
              <a:t>72</a:t>
            </a:fld>
            <a:endParaRPr lang="zh-CN" altLang="en-US">
              <a:solidFill>
                <a:prstClr val="black">
                  <a:tint val="75000"/>
                </a:prstClr>
              </a:solidFill>
            </a:endParaRPr>
          </a:p>
        </p:txBody>
      </p:sp>
      <p:pic>
        <p:nvPicPr>
          <p:cNvPr id="1177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57338"/>
            <a:ext cx="67341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102686833"/>
      </p:ext>
    </p:extLst>
  </p:cSld>
  <p:clrMapOvr>
    <a:masterClrMapping/>
  </p:clrMapOvr>
  <p:transition spd="slow">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26CA120A-9794-4855-998F-D9D5520A25C5}" type="slidenum">
              <a:rPr lang="zh-CN" altLang="en-US" smtClean="0">
                <a:solidFill>
                  <a:prstClr val="black">
                    <a:tint val="75000"/>
                  </a:prstClr>
                </a:solidFill>
              </a:rPr>
              <a:pPr>
                <a:defRPr/>
              </a:pPr>
              <a:t>73</a:t>
            </a:fld>
            <a:endParaRPr lang="zh-CN" altLang="en-US">
              <a:solidFill>
                <a:prstClr val="black">
                  <a:tint val="75000"/>
                </a:prstClr>
              </a:solidFill>
            </a:endParaRPr>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41438"/>
            <a:ext cx="74390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461722155"/>
      </p:ext>
    </p:extLst>
  </p:cSld>
  <p:clrMapOvr>
    <a:masterClrMapping/>
  </p:clrMapOvr>
  <p:transition spd="slow">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F331AE3-75F7-4556-B550-65683DA459B1}" type="slidenum">
              <a:rPr lang="zh-CN" altLang="en-US" smtClean="0">
                <a:solidFill>
                  <a:prstClr val="black">
                    <a:tint val="75000"/>
                  </a:prstClr>
                </a:solidFill>
              </a:rPr>
              <a:pPr>
                <a:defRPr/>
              </a:pPr>
              <a:t>74</a:t>
            </a:fld>
            <a:endParaRPr lang="zh-CN" altLang="en-US">
              <a:solidFill>
                <a:prstClr val="black">
                  <a:tint val="75000"/>
                </a:prstClr>
              </a:solidFill>
            </a:endParaRPr>
          </a:p>
        </p:txBody>
      </p:sp>
      <p:pic>
        <p:nvPicPr>
          <p:cNvPr id="1198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70866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3"/>
          <p:cNvSpPr>
            <a:spLocks noChangeArrowheads="1"/>
          </p:cNvSpPr>
          <p:nvPr/>
        </p:nvSpPr>
        <p:spPr bwMode="auto">
          <a:xfrm>
            <a:off x="1116013" y="765175"/>
            <a:ext cx="3925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000" b="1">
                <a:solidFill>
                  <a:srgbClr val="0070C0"/>
                </a:solidFill>
              </a:rPr>
              <a:t>2.9 </a:t>
            </a:r>
            <a:r>
              <a:rPr lang="zh-CN" altLang="en-US" sz="2000" b="1">
                <a:solidFill>
                  <a:srgbClr val="0070C0"/>
                </a:solidFill>
              </a:rPr>
              <a:t>重要缩聚物和其他逐步聚合物</a:t>
            </a:r>
            <a:endParaRPr lang="zh-CN" altLang="en-US" sz="2000">
              <a:solidFill>
                <a:srgbClr val="0070C0"/>
              </a:solidFill>
            </a:endParaRPr>
          </a:p>
        </p:txBody>
      </p:sp>
    </p:spTree>
    <p:extLst>
      <p:ext uri="{BB962C8B-B14F-4D97-AF65-F5344CB8AC3E}">
        <p14:creationId xmlns:p14="http://schemas.microsoft.com/office/powerpoint/2010/main" val="1410886607"/>
      </p:ext>
    </p:extLst>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AEB5E4E-EEB8-40F6-94BD-C4086934953D}" type="slidenum">
              <a:rPr lang="zh-CN" altLang="en-US" smtClean="0">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rPr>
              <a:pPr>
                <a:defRPr/>
              </a:pPr>
              <a:t>75</a:t>
            </a:fld>
            <a:endParaRPr lang="zh-CN" altLang="en-US">
              <a:solidFill>
                <a:prstClr val="black">
                  <a:tint val="75000"/>
                </a:prstClr>
              </a:solidFill>
              <a:latin typeface="Times New Roman" panose="02020603050405020304" pitchFamily="18" charset="0"/>
              <a:ea typeface="Adobe 楷体 Std R" pitchFamily="18" charset="-122"/>
              <a:cs typeface="Times New Roman" panose="02020603050405020304" pitchFamily="18" charset="0"/>
            </a:endParaRPr>
          </a:p>
        </p:txBody>
      </p:sp>
      <p:sp>
        <p:nvSpPr>
          <p:cNvPr id="120835" name="TextBox 2"/>
          <p:cNvSpPr txBox="1">
            <a:spLocks noChangeArrowheads="1"/>
          </p:cNvSpPr>
          <p:nvPr/>
        </p:nvSpPr>
        <p:spPr bwMode="auto">
          <a:xfrm>
            <a:off x="1476375" y="1989138"/>
            <a:ext cx="662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zh-CN" altLang="en-US" sz="3200" b="1">
                <a:solidFill>
                  <a:srgbClr val="C00000"/>
                </a:solidFill>
                <a:latin typeface="Times New Roman" panose="02020603050405020304" pitchFamily="18" charset="0"/>
                <a:ea typeface="Adobe 楷体 Std R" pitchFamily="18" charset="-122"/>
                <a:cs typeface="Times New Roman" panose="02020603050405020304" pitchFamily="18" charset="0"/>
              </a:rPr>
              <a:t>课后作业</a:t>
            </a:r>
          </a:p>
        </p:txBody>
      </p:sp>
      <p:sp>
        <p:nvSpPr>
          <p:cNvPr id="120836" name="TextBox 3"/>
          <p:cNvSpPr txBox="1">
            <a:spLocks noChangeArrowheads="1"/>
          </p:cNvSpPr>
          <p:nvPr/>
        </p:nvSpPr>
        <p:spPr bwMode="auto">
          <a:xfrm>
            <a:off x="1331913" y="2924175"/>
            <a:ext cx="4464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P 63-64, </a:t>
            </a:r>
            <a:r>
              <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rPr>
              <a:t>计算题</a:t>
            </a: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 2</a:t>
            </a:r>
            <a:r>
              <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8</a:t>
            </a:r>
            <a:r>
              <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11</a:t>
            </a:r>
            <a:r>
              <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rPr>
              <a:t>， </a:t>
            </a:r>
            <a:r>
              <a:rPr lang="en-US" altLang="zh-CN" sz="2400">
                <a:solidFill>
                  <a:prstClr val="black"/>
                </a:solidFill>
                <a:latin typeface="Times New Roman" panose="02020603050405020304" pitchFamily="18" charset="0"/>
                <a:ea typeface="Adobe 楷体 Std R" pitchFamily="18" charset="-122"/>
                <a:cs typeface="Times New Roman" panose="02020603050405020304" pitchFamily="18" charset="0"/>
              </a:rPr>
              <a:t>13. </a:t>
            </a:r>
            <a:endParaRPr lang="zh-CN" altLang="en-US" sz="2400">
              <a:solidFill>
                <a:prstClr val="black"/>
              </a:solidFill>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2014053413"/>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2" name="矩形 1"/>
          <p:cNvSpPr/>
          <p:nvPr/>
        </p:nvSpPr>
        <p:spPr>
          <a:xfrm>
            <a:off x="3533203" y="3068960"/>
            <a:ext cx="3592790" cy="98488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buFont typeface="Wingdings" pitchFamily="2" charset="2"/>
              <a:buNone/>
            </a:pPr>
            <a:r>
              <a:rPr lang="zh-CN" altLang="en-US" sz="2400" dirty="0">
                <a:latin typeface="Adobe 楷体 Std R" pitchFamily="18" charset="-122"/>
                <a:ea typeface="Adobe 楷体 Std R" pitchFamily="18" charset="-122"/>
              </a:rPr>
              <a:t>体系的重复单元总数为：</a:t>
            </a:r>
            <a:endParaRPr lang="en-US" altLang="zh-CN" sz="2400" dirty="0">
              <a:latin typeface="Adobe 楷体 Std R" pitchFamily="18" charset="-122"/>
              <a:ea typeface="Adobe 楷体 Std R" pitchFamily="18" charset="-122"/>
            </a:endParaRPr>
          </a:p>
          <a:p>
            <a:pPr>
              <a:spcAft>
                <a:spcPts val="1200"/>
              </a:spcAft>
              <a:buFont typeface="Wingdings" pitchFamily="2" charset="2"/>
              <a:buNone/>
            </a:pPr>
            <a:r>
              <a:rPr lang="zh-CN" altLang="en-US" sz="2400" dirty="0">
                <a:latin typeface="Adobe 楷体 Std R" pitchFamily="18" charset="-122"/>
                <a:ea typeface="Adobe 楷体 Std R" pitchFamily="18" charset="-122"/>
              </a:rPr>
              <a:t>体系的结构单元数量为：</a:t>
            </a:r>
          </a:p>
        </p:txBody>
      </p:sp>
      <p:grpSp>
        <p:nvGrpSpPr>
          <p:cNvPr id="3" name="组合 2"/>
          <p:cNvGrpSpPr/>
          <p:nvPr/>
        </p:nvGrpSpPr>
        <p:grpSpPr>
          <a:xfrm>
            <a:off x="5578504" y="1323385"/>
            <a:ext cx="3346475" cy="1078360"/>
            <a:chOff x="1547813" y="2948550"/>
            <a:chExt cx="3346475" cy="107836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948550"/>
              <a:ext cx="3346475" cy="4566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9" name="组合 9"/>
            <p:cNvGrpSpPr>
              <a:grpSpLocks/>
            </p:cNvGrpSpPr>
            <p:nvPr/>
          </p:nvGrpSpPr>
          <p:grpSpPr bwMode="auto">
            <a:xfrm>
              <a:off x="1787934" y="3688356"/>
              <a:ext cx="2712207" cy="338554"/>
              <a:chOff x="1787914" y="3688709"/>
              <a:chExt cx="2712596" cy="338605"/>
            </a:xfrm>
          </p:grpSpPr>
          <p:sp>
            <p:nvSpPr>
              <p:cNvPr id="20" name="Text Box 6"/>
              <p:cNvSpPr txBox="1">
                <a:spLocks noChangeArrowheads="1"/>
              </p:cNvSpPr>
              <p:nvPr/>
            </p:nvSpPr>
            <p:spPr bwMode="auto">
              <a:xfrm>
                <a:off x="2559035" y="3688709"/>
                <a:ext cx="1011960" cy="338605"/>
              </a:xfrm>
              <a:prstGeom prst="rect">
                <a:avLst/>
              </a:prstGeom>
              <a:noFill/>
              <a:ln>
                <a:noFill/>
              </a:ln>
              <a:effectLst/>
            </p:spPr>
            <p:txBody>
              <a:bodyPr wrap="none" anchor="ctr">
                <a:spAutoFit/>
              </a:bodyPr>
              <a:lstStyle/>
              <a:p>
                <a:pPr algn="ctr">
                  <a:spcBef>
                    <a:spcPct val="50000"/>
                  </a:spcBef>
                  <a:defRPr/>
                </a:pPr>
                <a:r>
                  <a:rPr lang="zh-CN" altLang="en-US" sz="1600" b="1" dirty="0">
                    <a:solidFill>
                      <a:srgbClr val="0000FF"/>
                    </a:solidFill>
                    <a:effectLst>
                      <a:outerShdw blurRad="38100" dist="38100" dir="2700000" algn="tl">
                        <a:srgbClr val="C0C0C0"/>
                      </a:outerShdw>
                    </a:effectLst>
                    <a:ea typeface="楷体_GB2312" pitchFamily="49" charset="-122"/>
                  </a:rPr>
                  <a:t>重复单元</a:t>
                </a:r>
                <a:endParaRPr lang="zh-CN" altLang="en-US" sz="1600" dirty="0">
                  <a:solidFill>
                    <a:srgbClr val="0000FF"/>
                  </a:solidFill>
                </a:endParaRPr>
              </a:p>
            </p:txBody>
          </p:sp>
          <p:sp>
            <p:nvSpPr>
              <p:cNvPr id="21" name="Line 7"/>
              <p:cNvSpPr>
                <a:spLocks noChangeShapeType="1"/>
              </p:cNvSpPr>
              <p:nvPr/>
            </p:nvSpPr>
            <p:spPr bwMode="auto">
              <a:xfrm flipH="1">
                <a:off x="1787914" y="3858011"/>
                <a:ext cx="912138"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8"/>
              <p:cNvSpPr>
                <a:spLocks noChangeShapeType="1"/>
              </p:cNvSpPr>
              <p:nvPr/>
            </p:nvSpPr>
            <p:spPr bwMode="auto">
              <a:xfrm>
                <a:off x="3489818" y="3858012"/>
                <a:ext cx="1010692" cy="0"/>
              </a:xfrm>
              <a:prstGeom prst="line">
                <a:avLst/>
              </a:prstGeom>
              <a:ln w="25400">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wrap="none" anchor="ctr"/>
              <a:lstStyle/>
              <a:p>
                <a:pPr>
                  <a:defRPr/>
                </a:pPr>
                <a:endParaRPr lang="zh-CN" altLang="en-US"/>
              </a:p>
            </p:txBody>
          </p:sp>
        </p:grpSp>
        <p:grpSp>
          <p:nvGrpSpPr>
            <p:cNvPr id="23" name="组合 8"/>
            <p:cNvGrpSpPr>
              <a:grpSpLocks/>
            </p:cNvGrpSpPr>
            <p:nvPr/>
          </p:nvGrpSpPr>
          <p:grpSpPr bwMode="auto">
            <a:xfrm>
              <a:off x="1787934" y="3380578"/>
              <a:ext cx="3085133" cy="307777"/>
              <a:chOff x="1788587" y="3380980"/>
              <a:chExt cx="3085104" cy="307777"/>
            </a:xfrm>
          </p:grpSpPr>
          <p:sp>
            <p:nvSpPr>
              <p:cNvPr id="25" name="Text Box 5"/>
              <p:cNvSpPr txBox="1">
                <a:spLocks noChangeArrowheads="1"/>
              </p:cNvSpPr>
              <p:nvPr/>
            </p:nvSpPr>
            <p:spPr bwMode="auto">
              <a:xfrm>
                <a:off x="1930295" y="3380980"/>
                <a:ext cx="2943396" cy="307777"/>
              </a:xfrm>
              <a:prstGeom prst="rect">
                <a:avLst/>
              </a:prstGeom>
              <a:noFill/>
              <a:ln>
                <a:noFill/>
              </a:ln>
              <a:effectLst/>
            </p:spPr>
            <p:txBody>
              <a:bodyPr wrap="square" anchor="ctr">
                <a:spAutoFit/>
              </a:bodyPr>
              <a:lstStyle/>
              <a:p>
                <a:pPr>
                  <a:spcBef>
                    <a:spcPct val="50000"/>
                  </a:spcBef>
                  <a:defRPr/>
                </a:pPr>
                <a:r>
                  <a:rPr lang="zh-CN" altLang="en-US" sz="1400" b="1" dirty="0">
                    <a:solidFill>
                      <a:srgbClr val="C00000"/>
                    </a:solidFill>
                    <a:effectLst>
                      <a:outerShdw blurRad="38100" dist="38100" dir="2700000" algn="tl">
                        <a:srgbClr val="C0C0C0"/>
                      </a:outerShdw>
                    </a:effectLst>
                    <a:ea typeface="楷体_GB2312" pitchFamily="49" charset="-122"/>
                  </a:rPr>
                  <a:t>结构单元</a:t>
                </a:r>
                <a:r>
                  <a:rPr lang="zh-CN" altLang="en-US" sz="1400" b="1" dirty="0">
                    <a:solidFill>
                      <a:schemeClr val="bg2"/>
                    </a:solidFill>
                    <a:effectLst>
                      <a:outerShdw blurRad="38100" dist="38100" dir="2700000" algn="tl">
                        <a:srgbClr val="C0C0C0"/>
                      </a:outerShdw>
                    </a:effectLst>
                    <a:ea typeface="楷体_GB2312" pitchFamily="49" charset="-122"/>
                  </a:rPr>
                  <a:t>                  </a:t>
                </a:r>
                <a:r>
                  <a:rPr lang="zh-CN" altLang="en-US" sz="1400" b="1" dirty="0">
                    <a:solidFill>
                      <a:srgbClr val="C00000"/>
                    </a:solidFill>
                    <a:effectLst>
                      <a:outerShdw blurRad="38100" dist="38100" dir="2700000" algn="tl">
                        <a:srgbClr val="C0C0C0"/>
                      </a:outerShdw>
                    </a:effectLst>
                    <a:ea typeface="楷体_GB2312" pitchFamily="49" charset="-122"/>
                  </a:rPr>
                  <a:t>结构单元</a:t>
                </a:r>
                <a:endParaRPr lang="zh-CN" altLang="en-US" sz="1400" b="1" dirty="0">
                  <a:solidFill>
                    <a:srgbClr val="C00000"/>
                  </a:solidFill>
                  <a:ea typeface="楷体_GB2312" pitchFamily="49" charset="-122"/>
                </a:endParaRPr>
              </a:p>
            </p:txBody>
          </p:sp>
          <p:sp>
            <p:nvSpPr>
              <p:cNvPr id="26" name="Line 9"/>
              <p:cNvSpPr>
                <a:spLocks noChangeShapeType="1"/>
              </p:cNvSpPr>
              <p:nvPr/>
            </p:nvSpPr>
            <p:spPr bwMode="auto">
              <a:xfrm flipH="1">
                <a:off x="1788587" y="3536498"/>
                <a:ext cx="229313"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0"/>
              <p:cNvSpPr>
                <a:spLocks noChangeShapeType="1"/>
              </p:cNvSpPr>
              <p:nvPr/>
            </p:nvSpPr>
            <p:spPr bwMode="auto">
              <a:xfrm flipV="1">
                <a:off x="2747949" y="3536498"/>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1"/>
              <p:cNvSpPr>
                <a:spLocks noChangeShapeType="1"/>
              </p:cNvSpPr>
              <p:nvPr/>
            </p:nvSpPr>
            <p:spPr bwMode="auto">
              <a:xfrm flipH="1" flipV="1">
                <a:off x="3193895" y="3527706"/>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2"/>
              <p:cNvSpPr>
                <a:spLocks noChangeShapeType="1"/>
              </p:cNvSpPr>
              <p:nvPr/>
            </p:nvSpPr>
            <p:spPr bwMode="auto">
              <a:xfrm>
                <a:off x="4212740" y="3545290"/>
                <a:ext cx="217708"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8" name="对象 7"/>
          <p:cNvGraphicFramePr>
            <a:graphicFrameLocks noChangeAspect="1"/>
          </p:cNvGraphicFramePr>
          <p:nvPr/>
        </p:nvGraphicFramePr>
        <p:xfrm>
          <a:off x="1395990" y="2249285"/>
          <a:ext cx="4395737" cy="387627"/>
        </p:xfrm>
        <a:graphic>
          <a:graphicData uri="http://schemas.openxmlformats.org/presentationml/2006/ole">
            <mc:AlternateContent xmlns:mc="http://schemas.openxmlformats.org/markup-compatibility/2006">
              <mc:Choice xmlns:v="urn:schemas-microsoft-com:vml" Requires="v">
                <p:oleObj name="CS ChemDraw Drawing" r:id="rId3" imgW="3530709" imgH="311107" progId="ChemDraw.Document.6.0">
                  <p:embed/>
                </p:oleObj>
              </mc:Choice>
              <mc:Fallback>
                <p:oleObj name="CS ChemDraw Drawing" r:id="rId3" imgW="3530709" imgH="311107" progId="ChemDraw.Document.6.0">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990" y="2249285"/>
                        <a:ext cx="4395737" cy="387627"/>
                      </a:xfrm>
                      <a:prstGeom prst="rect">
                        <a:avLst/>
                      </a:prstGeom>
                      <a:gradFill rotWithShape="1">
                        <a:gsLst>
                          <a:gs pos="0">
                            <a:srgbClr val="9AB5E4"/>
                          </a:gs>
                          <a:gs pos="50000">
                            <a:srgbClr val="C2D1ED"/>
                          </a:gs>
                          <a:gs pos="100000">
                            <a:srgbClr val="E1E8F5"/>
                          </a:gs>
                        </a:gsLst>
                        <a:lin ang="5400000" scaled="1"/>
                      </a:gradFill>
                      <a:ln>
                        <a:noFill/>
                      </a:ln>
                    </p:spPr>
                  </p:pic>
                </p:oleObj>
              </mc:Fallback>
            </mc:AlternateContent>
          </a:graphicData>
        </a:graphic>
      </p:graphicFrame>
      <p:graphicFrame>
        <p:nvGraphicFramePr>
          <p:cNvPr id="30" name="表格 29"/>
          <p:cNvGraphicFramePr>
            <a:graphicFrameLocks noGrp="1"/>
          </p:cNvGraphicFramePr>
          <p:nvPr/>
        </p:nvGraphicFramePr>
        <p:xfrm>
          <a:off x="35497" y="2636912"/>
          <a:ext cx="3240359" cy="1478280"/>
        </p:xfrm>
        <a:graphic>
          <a:graphicData uri="http://schemas.openxmlformats.org/drawingml/2006/table">
            <a:tbl>
              <a:tblPr firstRow="1" bandRow="1">
                <a:tableStyleId>{2D5ABB26-0587-4C30-8999-92F81FD0307C}</a:tableStyleId>
              </a:tblPr>
              <a:tblGrid>
                <a:gridCol w="1368151">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60040">
                <a:tc>
                  <a:txBody>
                    <a:bodyPr/>
                    <a:lstStyle/>
                    <a:p>
                      <a:r>
                        <a:rPr lang="zh-CN" altLang="en-US" dirty="0">
                          <a:latin typeface="Adobe 楷体 Std R" pitchFamily="18" charset="-122"/>
                          <a:ea typeface="Adobe 楷体 Std R" pitchFamily="18" charset="-122"/>
                        </a:rPr>
                        <a:t>反应数</a:t>
                      </a: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zh-CN" altLang="en-US" dirty="0">
                          <a:latin typeface="Adobe 楷体 Std R" pitchFamily="18" charset="-122"/>
                          <a:ea typeface="Adobe 楷体 Std R" pitchFamily="18" charset="-122"/>
                        </a:rPr>
                        <a:t>残留数</a:t>
                      </a: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a:txBody>
                    <a:bodyPr/>
                    <a:lstStyle/>
                    <a:p>
                      <a:pPr>
                        <a:buFont typeface="Wingdings" pitchFamily="2" charset="2"/>
                        <a:buNone/>
                      </a:pPr>
                      <a:r>
                        <a:rPr lang="en-US" altLang="zh-CN" dirty="0" err="1">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err="1">
                          <a:latin typeface="Times New Roman" panose="02020603050405020304" pitchFamily="18" charset="0"/>
                          <a:ea typeface="Adobe 楷体 Std R" pitchFamily="18" charset="-122"/>
                          <a:cs typeface="Times New Roman" panose="02020603050405020304" pitchFamily="18" charset="0"/>
                        </a:rPr>
                        <a:t>b</a:t>
                      </a:r>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zh-CN" altLang="en-US" dirty="0">
                          <a:latin typeface="Adobe 楷体 Std R" pitchFamily="18" charset="-122"/>
                          <a:ea typeface="Adobe 楷体 Std R" pitchFamily="18" charset="-122"/>
                        </a:rPr>
                        <a:t>总基团残留</a:t>
                      </a:r>
                    </a:p>
                  </a:txBody>
                  <a:tcPr>
                    <a:solidFill>
                      <a:schemeClr val="accent1">
                        <a:lumMod val="20000"/>
                        <a:lumOff val="80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Na+</a:t>
                      </a:r>
                      <a:r>
                        <a:rPr lang="en-US" altLang="zh-CN" b="1" dirty="0">
                          <a:solidFill>
                            <a:srgbClr val="FF0000"/>
                          </a:solidFill>
                          <a:latin typeface="Times New Roman" panose="02020603050405020304" pitchFamily="18" charset="0"/>
                          <a:ea typeface="Adobe 楷体 Std R" pitchFamily="18" charset="-122"/>
                          <a:cs typeface="Times New Roman" panose="02020603050405020304" pitchFamily="18" charset="0"/>
                        </a:rPr>
                        <a:t>N</a:t>
                      </a:r>
                      <a:r>
                        <a:rPr lang="en-US" altLang="zh-CN" b="1" baseline="-25000" dirty="0">
                          <a:solidFill>
                            <a:srgbClr val="FF0000"/>
                          </a:solidFill>
                          <a:latin typeface="Times New Roman" panose="02020603050405020304" pitchFamily="18" charset="0"/>
                          <a:ea typeface="Adobe 楷体 Std R" pitchFamily="18" charset="-122"/>
                          <a:cs typeface="Times New Roman" panose="02020603050405020304" pitchFamily="18" charset="0"/>
                        </a:rPr>
                        <a:t>b</a:t>
                      </a: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-2Nap</a:t>
                      </a:r>
                      <a:endParaRPr lang="zh-CN" altLang="en-US" b="1" baseline="0" dirty="0">
                        <a:solidFill>
                          <a:srgbClr val="FF0000"/>
                        </a:solidFill>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hMerge="1">
                  <a:txBody>
                    <a:bodyPr/>
                    <a:lstStyle/>
                    <a:p>
                      <a:pPr>
                        <a:buFont typeface="Wingdings" pitchFamily="2" charset="2"/>
                        <a:buNone/>
                      </a:pP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2"/>
                  </a:ext>
                </a:extLst>
              </a:tr>
              <a:tr h="370840">
                <a:tc>
                  <a:txBody>
                    <a:bodyPr/>
                    <a:lstStyle/>
                    <a:p>
                      <a:r>
                        <a:rPr lang="zh-CN" altLang="en-US" dirty="0">
                          <a:latin typeface="Adobe 楷体 Std R" pitchFamily="18" charset="-122"/>
                          <a:ea typeface="Adobe 楷体 Std R" pitchFamily="18" charset="-122"/>
                        </a:rPr>
                        <a:t>大分子数</a:t>
                      </a:r>
                    </a:p>
                  </a:txBody>
                  <a:tcPr>
                    <a:solidFill>
                      <a:schemeClr val="accent1">
                        <a:lumMod val="20000"/>
                        <a:lumOff val="80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a:solidFill>
                            <a:srgbClr val="FF0000"/>
                          </a:solidFill>
                          <a:latin typeface="Times New Roman" panose="02020603050405020304" pitchFamily="18" charset="0"/>
                          <a:ea typeface="Adobe 楷体 Std R" pitchFamily="18" charset="-122"/>
                          <a:cs typeface="Times New Roman" panose="02020603050405020304" pitchFamily="18" charset="0"/>
                        </a:rPr>
                        <a:t>(Na+</a:t>
                      </a:r>
                      <a:r>
                        <a:rPr lang="en-US" altLang="zh-CN" b="1">
                          <a:solidFill>
                            <a:srgbClr val="FF0000"/>
                          </a:solidFill>
                          <a:latin typeface="Times New Roman" panose="02020603050405020304" pitchFamily="18" charset="0"/>
                          <a:ea typeface="Adobe 楷体 Std R" pitchFamily="18" charset="-122"/>
                          <a:cs typeface="Times New Roman" panose="02020603050405020304" pitchFamily="18" charset="0"/>
                        </a:rPr>
                        <a:t>N</a:t>
                      </a:r>
                      <a:r>
                        <a:rPr lang="en-US" altLang="zh-CN" b="1" baseline="-25000">
                          <a:solidFill>
                            <a:srgbClr val="FF0000"/>
                          </a:solidFill>
                          <a:latin typeface="Times New Roman" panose="02020603050405020304" pitchFamily="18" charset="0"/>
                          <a:ea typeface="Adobe 楷体 Std R" pitchFamily="18" charset="-122"/>
                          <a:cs typeface="Times New Roman" panose="02020603050405020304" pitchFamily="18" charset="0"/>
                        </a:rPr>
                        <a:t>b</a:t>
                      </a:r>
                      <a:r>
                        <a:rPr lang="en-US" altLang="zh-CN" b="1" baseline="0">
                          <a:solidFill>
                            <a:srgbClr val="FF0000"/>
                          </a:solidFill>
                          <a:latin typeface="Times New Roman" panose="02020603050405020304" pitchFamily="18" charset="0"/>
                          <a:ea typeface="Adobe 楷体 Std R" pitchFamily="18" charset="-122"/>
                          <a:cs typeface="Times New Roman" panose="02020603050405020304" pitchFamily="18" charset="0"/>
                        </a:rPr>
                        <a:t>-2Nap)/</a:t>
                      </a: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2</a:t>
                      </a:r>
                      <a:endParaRPr lang="zh-CN" altLang="en-US" b="1" dirty="0">
                        <a:solidFill>
                          <a:srgbClr val="FF0000"/>
                        </a:solidFill>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hMerge="1">
                  <a:txBody>
                    <a:bodyPr/>
                    <a:lstStyle/>
                    <a:p>
                      <a:pPr>
                        <a:buFont typeface="Wingdings" pitchFamily="2" charset="2"/>
                        <a:buNone/>
                      </a:pP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3"/>
                  </a:ext>
                </a:extLst>
              </a:tr>
            </a:tbl>
          </a:graphicData>
        </a:graphic>
      </p:graphicFrame>
      <p:sp>
        <p:nvSpPr>
          <p:cNvPr id="13" name="矩形 12"/>
          <p:cNvSpPr/>
          <p:nvPr/>
        </p:nvSpPr>
        <p:spPr>
          <a:xfrm>
            <a:off x="3277459" y="2645885"/>
            <a:ext cx="2893369" cy="369332"/>
          </a:xfrm>
          <a:prstGeom prst="rect">
            <a:avLst/>
          </a:prstGeom>
        </p:spPr>
        <p:txBody>
          <a:bodyPr wrap="square">
            <a:spAutoFit/>
          </a:bodyPr>
          <a:lstStyle/>
          <a:p>
            <a:r>
              <a:rPr lang="zh-CN" altLang="en-US" dirty="0">
                <a:latin typeface="Adobe 楷体 Std R" pitchFamily="18" charset="-122"/>
                <a:ea typeface="Adobe 楷体 Std R" pitchFamily="18" charset="-122"/>
              </a:rPr>
              <a:t>设官能团</a:t>
            </a:r>
            <a:r>
              <a:rPr lang="en-US" altLang="zh-CN"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的反应程度为</a:t>
            </a:r>
            <a:r>
              <a:rPr lang="en-US" altLang="zh-CN" dirty="0">
                <a:latin typeface="Adobe 楷体 Std R" pitchFamily="18" charset="-122"/>
                <a:ea typeface="Adobe 楷体 Std R" pitchFamily="18" charset="-122"/>
              </a:rPr>
              <a:t>p</a:t>
            </a:r>
            <a:endParaRPr lang="zh-CN" altLang="en-US" dirty="0"/>
          </a:p>
        </p:txBody>
      </p:sp>
      <p:sp>
        <p:nvSpPr>
          <p:cNvPr id="31" name="矩形 30"/>
          <p:cNvSpPr/>
          <p:nvPr/>
        </p:nvSpPr>
        <p:spPr>
          <a:xfrm>
            <a:off x="7125993" y="3068960"/>
            <a:ext cx="978733"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buFont typeface="Wingdings" pitchFamily="2" charset="2"/>
              <a:buNone/>
            </a:pPr>
            <a:r>
              <a:rPr lang="en-US" altLang="zh-CN" sz="2400" dirty="0">
                <a:latin typeface="Adobe 楷体 Std R" pitchFamily="18" charset="-122"/>
                <a:ea typeface="Adobe 楷体 Std R" pitchFamily="18" charset="-122"/>
              </a:rPr>
              <a:t>N</a:t>
            </a:r>
            <a:r>
              <a:rPr lang="en-US" altLang="zh-CN" sz="2400" baseline="-25000" dirty="0">
                <a:latin typeface="Adobe 楷体 Std R" pitchFamily="18" charset="-122"/>
                <a:ea typeface="Adobe 楷体 Std R" pitchFamily="18" charset="-122"/>
              </a:rPr>
              <a:t>a</a:t>
            </a:r>
            <a:r>
              <a:rPr lang="en-US" altLang="zh-CN" sz="2400" dirty="0">
                <a:latin typeface="Adobe 楷体 Std R" pitchFamily="18" charset="-122"/>
                <a:ea typeface="Adobe 楷体 Std R" pitchFamily="18" charset="-122"/>
              </a:rPr>
              <a:t>/2</a:t>
            </a:r>
            <a:endParaRPr lang="zh-CN" altLang="en-US" sz="2400" dirty="0">
              <a:latin typeface="Adobe 楷体 Std R" pitchFamily="18" charset="-122"/>
              <a:ea typeface="Adobe 楷体 Std R" pitchFamily="18" charset="-122"/>
            </a:endParaRPr>
          </a:p>
        </p:txBody>
      </p:sp>
      <p:sp>
        <p:nvSpPr>
          <p:cNvPr id="32" name="矩形 31"/>
          <p:cNvSpPr/>
          <p:nvPr/>
        </p:nvSpPr>
        <p:spPr>
          <a:xfrm>
            <a:off x="7121698" y="3573016"/>
            <a:ext cx="1900857"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buFont typeface="Wingdings" pitchFamily="2" charset="2"/>
              <a:buNone/>
            </a:pPr>
            <a:r>
              <a:rPr lang="en-US" altLang="zh-CN" sz="2400" dirty="0">
                <a:latin typeface="Adobe 楷体 Std R" pitchFamily="18" charset="-122"/>
                <a:ea typeface="Adobe 楷体 Std R" pitchFamily="18" charset="-122"/>
              </a:rPr>
              <a:t>(N</a:t>
            </a:r>
            <a:r>
              <a:rPr lang="en-US" altLang="zh-CN" sz="2400" baseline="-25000" dirty="0">
                <a:latin typeface="Adobe 楷体 Std R" pitchFamily="18" charset="-122"/>
                <a:ea typeface="Adobe 楷体 Std R" pitchFamily="18" charset="-122"/>
              </a:rPr>
              <a:t>a</a:t>
            </a:r>
            <a:r>
              <a:rPr lang="en-US" altLang="zh-CN" sz="2400" dirty="0">
                <a:latin typeface="Adobe 楷体 Std R" pitchFamily="18" charset="-122"/>
                <a:ea typeface="Adobe 楷体 Std R" pitchFamily="18" charset="-122"/>
              </a:rPr>
              <a:t>+ </a:t>
            </a:r>
            <a:r>
              <a:rPr lang="en-US" altLang="zh-CN" sz="2400" dirty="0" err="1">
                <a:latin typeface="Adobe 楷体 Std R" pitchFamily="18" charset="-122"/>
                <a:ea typeface="Adobe 楷体 Std R" pitchFamily="18" charset="-122"/>
              </a:rPr>
              <a:t>N</a:t>
            </a:r>
            <a:r>
              <a:rPr lang="en-US" altLang="zh-CN" sz="2400" baseline="-25000" dirty="0" err="1">
                <a:latin typeface="Adobe 楷体 Std R" pitchFamily="18" charset="-122"/>
                <a:ea typeface="Adobe 楷体 Std R" pitchFamily="18" charset="-122"/>
              </a:rPr>
              <a:t>b</a:t>
            </a:r>
            <a:r>
              <a:rPr lang="en-US" altLang="zh-CN" sz="2400" baseline="-25000" dirty="0">
                <a:latin typeface="Adobe 楷体 Std R" pitchFamily="18" charset="-122"/>
                <a:ea typeface="Adobe 楷体 Std R" pitchFamily="18" charset="-122"/>
              </a:rPr>
              <a:t> </a:t>
            </a:r>
            <a:r>
              <a:rPr lang="en-US" altLang="zh-CN" sz="2400" dirty="0">
                <a:latin typeface="Adobe 楷体 Std R" pitchFamily="18" charset="-122"/>
                <a:ea typeface="Adobe 楷体 Std R" pitchFamily="18" charset="-122"/>
              </a:rPr>
              <a:t>)/2</a:t>
            </a:r>
            <a:endParaRPr lang="zh-CN" altLang="en-US" sz="2400" dirty="0">
              <a:latin typeface="Adobe 楷体 Std R" pitchFamily="18" charset="-122"/>
              <a:ea typeface="Adobe 楷体 Std R" pitchFamily="18" charset="-122"/>
            </a:endParaRPr>
          </a:p>
        </p:txBody>
      </p:sp>
      <p:sp>
        <p:nvSpPr>
          <p:cNvPr id="33" name="矩形 32"/>
          <p:cNvSpPr/>
          <p:nvPr/>
        </p:nvSpPr>
        <p:spPr>
          <a:xfrm>
            <a:off x="179512" y="4293096"/>
            <a:ext cx="1584176" cy="461665"/>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spcAft>
                <a:spcPts val="1200"/>
              </a:spcAft>
              <a:buFont typeface="Wingdings" pitchFamily="2" charset="2"/>
              <a:buNone/>
            </a:pPr>
            <a:r>
              <a:rPr lang="zh-CN" altLang="en-US" sz="2400" b="1" dirty="0">
                <a:latin typeface="Adobe 楷体 Std R" pitchFamily="18" charset="-122"/>
                <a:ea typeface="Adobe 楷体 Std R" pitchFamily="18" charset="-122"/>
              </a:rPr>
              <a:t>聚合度：</a:t>
            </a:r>
          </a:p>
        </p:txBody>
      </p:sp>
      <p:graphicFrame>
        <p:nvGraphicFramePr>
          <p:cNvPr id="34" name="对象 33"/>
          <p:cNvGraphicFramePr>
            <a:graphicFrameLocks noChangeAspect="1"/>
          </p:cNvGraphicFramePr>
          <p:nvPr/>
        </p:nvGraphicFramePr>
        <p:xfrm>
          <a:off x="280756" y="4869160"/>
          <a:ext cx="8050783" cy="715171"/>
        </p:xfrm>
        <a:graphic>
          <a:graphicData uri="http://schemas.openxmlformats.org/presentationml/2006/ole">
            <mc:AlternateContent xmlns:mc="http://schemas.openxmlformats.org/markup-compatibility/2006">
              <mc:Choice xmlns:v="urn:schemas-microsoft-com:vml" Requires="v">
                <p:oleObj name="公式" r:id="rId5" imgW="5003640" imgH="444240" progId="Equation.3">
                  <p:embed/>
                </p:oleObj>
              </mc:Choice>
              <mc:Fallback>
                <p:oleObj name="公式" r:id="rId5" imgW="5003640" imgH="444240" progId="Equation.3">
                  <p:embed/>
                  <p:pic>
                    <p:nvPicPr>
                      <p:cNvPr id="34" name="对象 33"/>
                      <p:cNvPicPr/>
                      <p:nvPr/>
                    </p:nvPicPr>
                    <p:blipFill>
                      <a:blip r:embed="rId6"/>
                      <a:stretch>
                        <a:fillRect/>
                      </a:stretch>
                    </p:blipFill>
                    <p:spPr>
                      <a:xfrm>
                        <a:off x="280756" y="4869160"/>
                        <a:ext cx="8050783" cy="715171"/>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302356" y="5661248"/>
          <a:ext cx="8031163" cy="715963"/>
        </p:xfrm>
        <a:graphic>
          <a:graphicData uri="http://schemas.openxmlformats.org/presentationml/2006/ole">
            <mc:AlternateContent xmlns:mc="http://schemas.openxmlformats.org/markup-compatibility/2006">
              <mc:Choice xmlns:v="urn:schemas-microsoft-com:vml" Requires="v">
                <p:oleObj name="公式" r:id="rId7" imgW="4991040" imgH="444240" progId="Equation.3">
                  <p:embed/>
                </p:oleObj>
              </mc:Choice>
              <mc:Fallback>
                <p:oleObj name="公式" r:id="rId7" imgW="4991040" imgH="444240" progId="Equation.3">
                  <p:embed/>
                  <p:pic>
                    <p:nvPicPr>
                      <p:cNvPr id="35" name="对象 34"/>
                      <p:cNvPicPr/>
                      <p:nvPr/>
                    </p:nvPicPr>
                    <p:blipFill>
                      <a:blip r:embed="rId8"/>
                      <a:stretch>
                        <a:fillRect/>
                      </a:stretch>
                    </p:blipFill>
                    <p:spPr>
                      <a:xfrm>
                        <a:off x="302356" y="5661248"/>
                        <a:ext cx="8031163" cy="715963"/>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2805326" y="4221087"/>
          <a:ext cx="727804" cy="605681"/>
        </p:xfrm>
        <a:graphic>
          <a:graphicData uri="http://schemas.openxmlformats.org/presentationml/2006/ole">
            <mc:AlternateContent xmlns:mc="http://schemas.openxmlformats.org/markup-compatibility/2006">
              <mc:Choice xmlns:v="urn:schemas-microsoft-com:vml" Requires="v">
                <p:oleObj name="公式" r:id="rId9" imgW="533160" imgH="444240" progId="Equation.3">
                  <p:embed/>
                </p:oleObj>
              </mc:Choice>
              <mc:Fallback>
                <p:oleObj name="公式" r:id="rId9" imgW="533160" imgH="444240" progId="Equation.3">
                  <p:embed/>
                  <p:pic>
                    <p:nvPicPr>
                      <p:cNvPr id="36" name="对象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5326" y="4221087"/>
                        <a:ext cx="727804" cy="605681"/>
                      </a:xfrm>
                      <a:prstGeom prst="rect">
                        <a:avLst/>
                      </a:prstGeom>
                      <a:noFill/>
                      <a:ln>
                        <a:noFill/>
                      </a:ln>
                    </p:spPr>
                  </p:pic>
                </p:oleObj>
              </mc:Fallback>
            </mc:AlternateContent>
          </a:graphicData>
        </a:graphic>
      </p:graphicFrame>
      <p:graphicFrame>
        <p:nvGraphicFramePr>
          <p:cNvPr id="37" name="对象 36"/>
          <p:cNvGraphicFramePr>
            <a:graphicFrameLocks noChangeAspect="1"/>
          </p:cNvGraphicFramePr>
          <p:nvPr/>
        </p:nvGraphicFramePr>
        <p:xfrm>
          <a:off x="3635896" y="4268076"/>
          <a:ext cx="824573" cy="479376"/>
        </p:xfrm>
        <a:graphic>
          <a:graphicData uri="http://schemas.openxmlformats.org/presentationml/2006/ole">
            <mc:AlternateContent xmlns:mc="http://schemas.openxmlformats.org/markup-compatibility/2006">
              <mc:Choice xmlns:v="urn:schemas-microsoft-com:vml" Requires="v">
                <p:oleObj name="公式" r:id="rId11" imgW="698400" imgH="406080" progId="Equation.3">
                  <p:embed/>
                </p:oleObj>
              </mc:Choice>
              <mc:Fallback>
                <p:oleObj name="公式" r:id="rId11" imgW="698400" imgH="406080" progId="Equation.3">
                  <p:embed/>
                  <p:pic>
                    <p:nvPicPr>
                      <p:cNvPr id="37" name="对象 36"/>
                      <p:cNvPicPr>
                        <a:picLocks noChangeAspect="1" noChangeArrowheads="1"/>
                      </p:cNvPicPr>
                      <p:nvPr/>
                    </p:nvPicPr>
                    <p:blipFill>
                      <a:blip r:embed="rId12"/>
                      <a:srcRect/>
                      <a:stretch>
                        <a:fillRect/>
                      </a:stretch>
                    </p:blipFill>
                    <p:spPr bwMode="auto">
                      <a:xfrm>
                        <a:off x="3635896" y="4268076"/>
                        <a:ext cx="824573" cy="479376"/>
                      </a:xfrm>
                      <a:prstGeom prst="rect">
                        <a:avLst/>
                      </a:prstGeom>
                      <a:noFill/>
                      <a:ln>
                        <a:noFill/>
                      </a:ln>
                    </p:spPr>
                  </p:pic>
                </p:oleObj>
              </mc:Fallback>
            </mc:AlternateContent>
          </a:graphicData>
        </a:graphic>
      </p:graphicFrame>
      <p:sp>
        <p:nvSpPr>
          <p:cNvPr id="38" name="矩形 37"/>
          <p:cNvSpPr/>
          <p:nvPr/>
        </p:nvSpPr>
        <p:spPr>
          <a:xfrm>
            <a:off x="4860033" y="4385429"/>
            <a:ext cx="1512168" cy="369332"/>
          </a:xfrm>
          <a:prstGeom prst="rect">
            <a:avLst/>
          </a:prstGeom>
        </p:spPr>
        <p:txBody>
          <a:bodyPr wrap="square">
            <a:spAutoFit/>
          </a:bodyPr>
          <a:lstStyle/>
          <a:p>
            <a:r>
              <a:rPr lang="en-US" altLang="zh-CN" dirty="0">
                <a:latin typeface="Adobe 楷体 Std R" pitchFamily="18" charset="-122"/>
                <a:ea typeface="Adobe 楷体 Std R" pitchFamily="18" charset="-122"/>
              </a:rPr>
              <a:t>q</a:t>
            </a:r>
            <a:r>
              <a:rPr lang="zh-CN" altLang="en-US" dirty="0">
                <a:latin typeface="Adobe 楷体 Std R" pitchFamily="18" charset="-122"/>
                <a:ea typeface="Adobe 楷体 Std R" pitchFamily="18" charset="-122"/>
              </a:rPr>
              <a:t>很小，则：</a:t>
            </a:r>
            <a:endParaRPr lang="en-US" altLang="zh-CN" dirty="0">
              <a:latin typeface="Adobe 楷体 Std R" pitchFamily="18" charset="-122"/>
              <a:ea typeface="Adobe 楷体 Std R" pitchFamily="18" charset="-122"/>
            </a:endParaRPr>
          </a:p>
        </p:txBody>
      </p:sp>
      <p:graphicFrame>
        <p:nvGraphicFramePr>
          <p:cNvPr id="39" name="对象 38"/>
          <p:cNvGraphicFramePr>
            <a:graphicFrameLocks noChangeAspect="1"/>
          </p:cNvGraphicFramePr>
          <p:nvPr/>
        </p:nvGraphicFramePr>
        <p:xfrm>
          <a:off x="6218238" y="4419600"/>
          <a:ext cx="1527074" cy="449560"/>
        </p:xfrm>
        <a:graphic>
          <a:graphicData uri="http://schemas.openxmlformats.org/presentationml/2006/ole">
            <mc:AlternateContent xmlns:mc="http://schemas.openxmlformats.org/markup-compatibility/2006">
              <mc:Choice xmlns:v="urn:schemas-microsoft-com:vml" Requires="v">
                <p:oleObj name="公式" r:id="rId13" imgW="863280" imgH="253800" progId="Equation.3">
                  <p:embed/>
                </p:oleObj>
              </mc:Choice>
              <mc:Fallback>
                <p:oleObj name="公式" r:id="rId13" imgW="863280" imgH="253800" progId="Equation.3">
                  <p:embed/>
                  <p:pic>
                    <p:nvPicPr>
                      <p:cNvPr id="39" name="对象 38"/>
                      <p:cNvPicPr>
                        <a:picLocks noChangeAspect="1" noChangeArrowheads="1"/>
                      </p:cNvPicPr>
                      <p:nvPr/>
                    </p:nvPicPr>
                    <p:blipFill>
                      <a:blip r:embed="rId14"/>
                      <a:srcRect/>
                      <a:stretch>
                        <a:fillRect/>
                      </a:stretch>
                    </p:blipFill>
                    <p:spPr bwMode="auto">
                      <a:xfrm>
                        <a:off x="6218238" y="4419600"/>
                        <a:ext cx="1527074" cy="44956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pic>
                </p:oleObj>
              </mc:Fallback>
            </mc:AlternateContent>
          </a:graphicData>
        </a:graphic>
      </p:graphicFrame>
    </p:spTree>
    <p:extLst>
      <p:ext uri="{BB962C8B-B14F-4D97-AF65-F5344CB8AC3E}">
        <p14:creationId xmlns:p14="http://schemas.microsoft.com/office/powerpoint/2010/main" val="152677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randombar(horizontal)">
                                      <p:cBhvr>
                                        <p:cTn id="32" dur="500"/>
                                        <p:tgtEl>
                                          <p:spTgt spid="33"/>
                                        </p:tgtEl>
                                      </p:cBhvr>
                                    </p:animEffect>
                                  </p:childTnLst>
                                </p:cTn>
                              </p:par>
                              <p:par>
                                <p:cTn id="33" presetID="14" presetClass="entr" presetSubtype="1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randombar(horizontal)">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down)">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randombar(horizontal)">
                                      <p:cBhvr>
                                        <p:cTn id="53" dur="500"/>
                                        <p:tgtEl>
                                          <p:spTgt spid="38"/>
                                        </p:tgtEl>
                                      </p:cBhvr>
                                    </p:animEffect>
                                  </p:childTnLst>
                                </p:cTn>
                              </p:par>
                              <p:par>
                                <p:cTn id="54" presetID="14" presetClass="entr" presetSubtype="1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randombar(horizontal)">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749" y="13041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1026802" y="5048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686336" y="1772816"/>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itchFamily="2" charset="2"/>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686336" y="3140968"/>
            <a:ext cx="2893369" cy="430887"/>
          </a:xfrm>
          <a:prstGeom prst="rect">
            <a:avLst/>
          </a:prstGeom>
        </p:spPr>
        <p:txBody>
          <a:bodyPr wrap="square">
            <a:spAutoFit/>
          </a:bodyPr>
          <a:lstStyle/>
          <a:p>
            <a:r>
              <a:rPr lang="zh-CN" altLang="en-US" sz="2200" b="1" dirty="0">
                <a:latin typeface="Adobe 楷体 Std R" pitchFamily="18" charset="-122"/>
                <a:ea typeface="Adobe 楷体 Std R" pitchFamily="18" charset="-122"/>
              </a:rPr>
              <a:t>考虑两种极限情况：</a:t>
            </a:r>
          </a:p>
        </p:txBody>
      </p:sp>
      <p:graphicFrame>
        <p:nvGraphicFramePr>
          <p:cNvPr id="34" name="对象 33"/>
          <p:cNvGraphicFramePr>
            <a:graphicFrameLocks noChangeAspect="1"/>
          </p:cNvGraphicFramePr>
          <p:nvPr/>
        </p:nvGraphicFramePr>
        <p:xfrm>
          <a:off x="996948" y="2249285"/>
          <a:ext cx="3719513" cy="674687"/>
        </p:xfrm>
        <a:graphic>
          <a:graphicData uri="http://schemas.openxmlformats.org/presentationml/2006/ole">
            <mc:AlternateContent xmlns:mc="http://schemas.openxmlformats.org/markup-compatibility/2006">
              <mc:Choice xmlns:v="urn:schemas-microsoft-com:vml" Requires="v">
                <p:oleObj name="公式" r:id="rId2" imgW="2311200" imgH="419040" progId="Equation.3">
                  <p:embed/>
                </p:oleObj>
              </mc:Choice>
              <mc:Fallback>
                <p:oleObj name="公式" r:id="rId2" imgW="2311200" imgH="419040" progId="Equation.3">
                  <p:embed/>
                  <p:pic>
                    <p:nvPicPr>
                      <p:cNvPr id="34" name="对象 33"/>
                      <p:cNvPicPr/>
                      <p:nvPr/>
                    </p:nvPicPr>
                    <p:blipFill>
                      <a:blip r:embed="rId3"/>
                      <a:stretch>
                        <a:fillRect/>
                      </a:stretch>
                    </p:blipFill>
                    <p:spPr>
                      <a:xfrm>
                        <a:off x="996948" y="2249285"/>
                        <a:ext cx="3719513" cy="674687"/>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949903" y="2300840"/>
          <a:ext cx="3719513" cy="674687"/>
        </p:xfrm>
        <a:graphic>
          <a:graphicData uri="http://schemas.openxmlformats.org/presentationml/2006/ole">
            <mc:AlternateContent xmlns:mc="http://schemas.openxmlformats.org/markup-compatibility/2006">
              <mc:Choice xmlns:v="urn:schemas-microsoft-com:vml" Requires="v">
                <p:oleObj name="公式" r:id="rId4" imgW="2311200" imgH="419040" progId="Equation.3">
                  <p:embed/>
                </p:oleObj>
              </mc:Choice>
              <mc:Fallback>
                <p:oleObj name="公式" r:id="rId4" imgW="2311200" imgH="419040" progId="Equation.3">
                  <p:embed/>
                  <p:pic>
                    <p:nvPicPr>
                      <p:cNvPr id="35" name="对象 34"/>
                      <p:cNvPicPr/>
                      <p:nvPr/>
                    </p:nvPicPr>
                    <p:blipFill>
                      <a:blip r:embed="rId5"/>
                      <a:stretch>
                        <a:fillRect/>
                      </a:stretch>
                    </p:blipFill>
                    <p:spPr>
                      <a:xfrm>
                        <a:off x="4949903" y="2300840"/>
                        <a:ext cx="3719513" cy="674687"/>
                      </a:xfrm>
                      <a:prstGeom prst="rect">
                        <a:avLst/>
                      </a:prstGeom>
                    </p:spPr>
                  </p:pic>
                </p:oleObj>
              </mc:Fallback>
            </mc:AlternateContent>
          </a:graphicData>
        </a:graphic>
      </p:graphicFrame>
      <p:sp>
        <p:nvSpPr>
          <p:cNvPr id="40" name="矩形 39"/>
          <p:cNvSpPr/>
          <p:nvPr/>
        </p:nvSpPr>
        <p:spPr>
          <a:xfrm>
            <a:off x="899592" y="3645024"/>
            <a:ext cx="6154249" cy="461665"/>
          </a:xfrm>
          <a:prstGeom prst="rect">
            <a:avLst/>
          </a:prstGeom>
        </p:spPr>
        <p:txBody>
          <a:bodyPr wrap="none">
            <a:spAutoFit/>
          </a:bodyPr>
          <a:lstStyle/>
          <a:p>
            <a:pPr marL="342900" indent="-342900">
              <a:spcAft>
                <a:spcPts val="1200"/>
              </a:spcAft>
              <a:buFont typeface="Arial" panose="020B0604020202020204" pitchFamily="34" charset="0"/>
              <a:buChar char="•"/>
            </a:pPr>
            <a:r>
              <a:rPr lang="zh-CN" altLang="en-US" sz="2400" dirty="0">
                <a:solidFill>
                  <a:prstClr val="black"/>
                </a:solidFill>
                <a:latin typeface="Adobe 楷体 Std R" pitchFamily="18" charset="-122"/>
                <a:ea typeface="Adobe 楷体 Std R" pitchFamily="18" charset="-122"/>
              </a:rPr>
              <a:t>两单体完全等摩尔量，即</a:t>
            </a:r>
            <a:r>
              <a:rPr lang="en-US" altLang="zh-CN" sz="2400" dirty="0">
                <a:solidFill>
                  <a:prstClr val="black"/>
                </a:solidFill>
                <a:latin typeface="Adobe 楷体 Std R" pitchFamily="18" charset="-122"/>
                <a:ea typeface="Adobe 楷体 Std R" pitchFamily="18" charset="-122"/>
              </a:rPr>
              <a:t>r=1</a:t>
            </a:r>
            <a:r>
              <a:rPr lang="zh-CN" altLang="en-US" sz="2400" dirty="0">
                <a:solidFill>
                  <a:prstClr val="black"/>
                </a:solidFill>
                <a:latin typeface="Adobe 楷体 Std R" pitchFamily="18" charset="-122"/>
                <a:ea typeface="Adobe 楷体 Std R" pitchFamily="18" charset="-122"/>
              </a:rPr>
              <a:t>或</a:t>
            </a:r>
            <a:r>
              <a:rPr lang="en-US" altLang="zh-CN" sz="2400" dirty="0">
                <a:solidFill>
                  <a:prstClr val="black"/>
                </a:solidFill>
                <a:latin typeface="Adobe 楷体 Std R" pitchFamily="18" charset="-122"/>
                <a:ea typeface="Adobe 楷体 Std R" pitchFamily="18" charset="-122"/>
              </a:rPr>
              <a:t>q=0</a:t>
            </a:r>
            <a:r>
              <a:rPr lang="zh-CN" altLang="en-US" sz="2400" dirty="0">
                <a:solidFill>
                  <a:prstClr val="black"/>
                </a:solidFill>
                <a:latin typeface="Adobe 楷体 Std R" pitchFamily="18" charset="-122"/>
                <a:ea typeface="Adobe 楷体 Std R" pitchFamily="18" charset="-122"/>
              </a:rPr>
              <a:t>，则：</a:t>
            </a:r>
            <a:endParaRPr lang="en-US" altLang="zh-CN" sz="2400" dirty="0">
              <a:solidFill>
                <a:prstClr val="black"/>
              </a:solidFill>
              <a:latin typeface="Adobe 楷体 Std R" pitchFamily="18" charset="-122"/>
              <a:ea typeface="Adobe 楷体 Std R" pitchFamily="18" charset="-122"/>
            </a:endParaRPr>
          </a:p>
        </p:txBody>
      </p:sp>
      <p:sp>
        <p:nvSpPr>
          <p:cNvPr id="7" name="矩形 6"/>
          <p:cNvSpPr/>
          <p:nvPr/>
        </p:nvSpPr>
        <p:spPr>
          <a:xfrm>
            <a:off x="883747" y="4941168"/>
            <a:ext cx="6008376" cy="461665"/>
          </a:xfrm>
          <a:prstGeom prst="rect">
            <a:avLst/>
          </a:prstGeom>
        </p:spPr>
        <p:txBody>
          <a:bodyPr wrap="none">
            <a:spAutoFit/>
          </a:bodyPr>
          <a:lstStyle/>
          <a:p>
            <a:pPr marL="342900" lvl="0" indent="-342900">
              <a:spcAft>
                <a:spcPts val="1200"/>
              </a:spcAft>
              <a:buFont typeface="Arial" panose="020B0604020202020204" pitchFamily="34" charset="0"/>
              <a:buChar char="•"/>
            </a:pPr>
            <a:r>
              <a:rPr lang="zh-CN" altLang="en-US" sz="2400" dirty="0">
                <a:solidFill>
                  <a:prstClr val="black"/>
                </a:solidFill>
                <a:latin typeface="Adobe 楷体 Std R" pitchFamily="18" charset="-122"/>
                <a:ea typeface="Adobe 楷体 Std R" pitchFamily="18" charset="-122"/>
              </a:rPr>
              <a:t>若</a:t>
            </a:r>
            <a:r>
              <a:rPr lang="en-US" altLang="zh-CN" sz="2400" dirty="0">
                <a:solidFill>
                  <a:prstClr val="black"/>
                </a:solidFill>
                <a:latin typeface="Adobe 楷体 Std R" pitchFamily="18" charset="-122"/>
                <a:ea typeface="Adobe 楷体 Std R" pitchFamily="18" charset="-122"/>
              </a:rPr>
              <a:t>a</a:t>
            </a:r>
            <a:r>
              <a:rPr lang="zh-CN" altLang="en-US" sz="2400" dirty="0">
                <a:solidFill>
                  <a:prstClr val="black"/>
                </a:solidFill>
                <a:latin typeface="Adobe 楷体 Std R" pitchFamily="18" charset="-122"/>
                <a:ea typeface="Adobe 楷体 Std R" pitchFamily="18" charset="-122"/>
              </a:rPr>
              <a:t>基团反应程度为</a:t>
            </a:r>
            <a:r>
              <a:rPr lang="en-US" altLang="zh-CN" sz="2400" dirty="0">
                <a:solidFill>
                  <a:prstClr val="black"/>
                </a:solidFill>
                <a:latin typeface="Adobe 楷体 Std R" pitchFamily="18" charset="-122"/>
                <a:ea typeface="Adobe 楷体 Std R" pitchFamily="18" charset="-122"/>
              </a:rPr>
              <a:t>100%</a:t>
            </a:r>
            <a:r>
              <a:rPr lang="zh-CN" altLang="en-US" sz="2400" dirty="0">
                <a:solidFill>
                  <a:prstClr val="black"/>
                </a:solidFill>
                <a:latin typeface="Adobe 楷体 Std R" pitchFamily="18" charset="-122"/>
                <a:ea typeface="Adobe 楷体 Std R" pitchFamily="18" charset="-122"/>
              </a:rPr>
              <a:t>，即</a:t>
            </a:r>
            <a:r>
              <a:rPr lang="en-US" altLang="zh-CN" sz="2400" dirty="0">
                <a:solidFill>
                  <a:prstClr val="black"/>
                </a:solidFill>
                <a:latin typeface="Adobe 楷体 Std R" pitchFamily="18" charset="-122"/>
                <a:ea typeface="Adobe 楷体 Std R" pitchFamily="18" charset="-122"/>
              </a:rPr>
              <a:t>p=1</a:t>
            </a:r>
            <a:r>
              <a:rPr lang="zh-CN" altLang="en-US" sz="2400" dirty="0">
                <a:solidFill>
                  <a:prstClr val="black"/>
                </a:solidFill>
                <a:latin typeface="Adobe 楷体 Std R" pitchFamily="18" charset="-122"/>
                <a:ea typeface="Adobe 楷体 Std R" pitchFamily="18" charset="-122"/>
              </a:rPr>
              <a:t>，则：</a:t>
            </a:r>
          </a:p>
        </p:txBody>
      </p:sp>
      <p:graphicFrame>
        <p:nvGraphicFramePr>
          <p:cNvPr id="9" name="对象 8"/>
          <p:cNvGraphicFramePr>
            <a:graphicFrameLocks noChangeAspect="1"/>
          </p:cNvGraphicFramePr>
          <p:nvPr/>
        </p:nvGraphicFramePr>
        <p:xfrm>
          <a:off x="7596336" y="1566052"/>
          <a:ext cx="825500" cy="479425"/>
        </p:xfrm>
        <a:graphic>
          <a:graphicData uri="http://schemas.openxmlformats.org/presentationml/2006/ole">
            <mc:AlternateContent xmlns:mc="http://schemas.openxmlformats.org/markup-compatibility/2006">
              <mc:Choice xmlns:v="urn:schemas-microsoft-com:vml" Requires="v">
                <p:oleObj name="公式" r:id="rId6" imgW="698400" imgH="406080" progId="Equation.3">
                  <p:embed/>
                </p:oleObj>
              </mc:Choice>
              <mc:Fallback>
                <p:oleObj name="公式" r:id="rId6" imgW="698400" imgH="406080" progId="Equation.3">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6336" y="1566052"/>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600583" y="1518427"/>
          <a:ext cx="728662" cy="604837"/>
        </p:xfrm>
        <a:graphic>
          <a:graphicData uri="http://schemas.openxmlformats.org/presentationml/2006/ole">
            <mc:AlternateContent xmlns:mc="http://schemas.openxmlformats.org/markup-compatibility/2006">
              <mc:Choice xmlns:v="urn:schemas-microsoft-com:vml" Requires="v">
                <p:oleObj name="公式" r:id="rId8" imgW="533169" imgH="444307" progId="Equation.3">
                  <p:embed/>
                </p:oleObj>
              </mc:Choice>
              <mc:Fallback>
                <p:oleObj name="公式" r:id="rId8" imgW="533169" imgH="444307" progId="Equation.3">
                  <p:embed/>
                  <p:pic>
                    <p:nvPicPr>
                      <p:cNvPr id="1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0583" y="1518427"/>
                        <a:ext cx="728662"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40"/>
          <p:cNvGraphicFramePr>
            <a:graphicFrameLocks noChangeAspect="1"/>
          </p:cNvGraphicFramePr>
          <p:nvPr/>
        </p:nvGraphicFramePr>
        <p:xfrm>
          <a:off x="2843808" y="4132295"/>
          <a:ext cx="2206341" cy="726107"/>
        </p:xfrm>
        <a:graphic>
          <a:graphicData uri="http://schemas.openxmlformats.org/presentationml/2006/ole">
            <mc:AlternateContent xmlns:mc="http://schemas.openxmlformats.org/markup-compatibility/2006">
              <mc:Choice xmlns:v="urn:schemas-microsoft-com:vml" Requires="v">
                <p:oleObj name="公式" r:id="rId10" imgW="1269720" imgH="419040" progId="Equation.3">
                  <p:embed/>
                </p:oleObj>
              </mc:Choice>
              <mc:Fallback>
                <p:oleObj name="公式" r:id="rId10" imgW="1269720" imgH="419040" progId="Equation.3">
                  <p:embed/>
                  <p:pic>
                    <p:nvPicPr>
                      <p:cNvPr id="41" name="对象 40"/>
                      <p:cNvPicPr>
                        <a:picLocks noChangeAspect="1" noChangeArrowheads="1"/>
                      </p:cNvPicPr>
                      <p:nvPr/>
                    </p:nvPicPr>
                    <p:blipFill>
                      <a:blip r:embed="rId11"/>
                      <a:srcRect/>
                      <a:stretch>
                        <a:fillRect/>
                      </a:stretch>
                    </p:blipFill>
                    <p:spPr bwMode="auto">
                      <a:xfrm>
                        <a:off x="2843808" y="4132295"/>
                        <a:ext cx="2206341" cy="726107"/>
                      </a:xfrm>
                      <a:prstGeom prst="rect">
                        <a:avLst/>
                      </a:prstGeom>
                      <a:noFill/>
                      <a:ln>
                        <a:noFill/>
                      </a:ln>
                    </p:spPr>
                  </p:pic>
                </p:oleObj>
              </mc:Fallback>
            </mc:AlternateContent>
          </a:graphicData>
        </a:graphic>
      </p:graphicFrame>
      <p:graphicFrame>
        <p:nvGraphicFramePr>
          <p:cNvPr id="42" name="对象 41"/>
          <p:cNvGraphicFramePr>
            <a:graphicFrameLocks noChangeAspect="1"/>
          </p:cNvGraphicFramePr>
          <p:nvPr/>
        </p:nvGraphicFramePr>
        <p:xfrm>
          <a:off x="1619672" y="5517232"/>
          <a:ext cx="2008188" cy="727075"/>
        </p:xfrm>
        <a:graphic>
          <a:graphicData uri="http://schemas.openxmlformats.org/presentationml/2006/ole">
            <mc:AlternateContent xmlns:mc="http://schemas.openxmlformats.org/markup-compatibility/2006">
              <mc:Choice xmlns:v="urn:schemas-microsoft-com:vml" Requires="v">
                <p:oleObj name="公式" r:id="rId12" imgW="1155600" imgH="419040" progId="Equation.3">
                  <p:embed/>
                </p:oleObj>
              </mc:Choice>
              <mc:Fallback>
                <p:oleObj name="公式" r:id="rId12" imgW="1155600" imgH="419040" progId="Equation.3">
                  <p:embed/>
                  <p:pic>
                    <p:nvPicPr>
                      <p:cNvPr id="42" name="对象 41"/>
                      <p:cNvPicPr>
                        <a:picLocks noChangeAspect="1" noChangeArrowheads="1"/>
                      </p:cNvPicPr>
                      <p:nvPr/>
                    </p:nvPicPr>
                    <p:blipFill>
                      <a:blip r:embed="rId13"/>
                      <a:srcRect/>
                      <a:stretch>
                        <a:fillRect/>
                      </a:stretch>
                    </p:blipFill>
                    <p:spPr bwMode="auto">
                      <a:xfrm>
                        <a:off x="1619672" y="5517232"/>
                        <a:ext cx="2008188" cy="727075"/>
                      </a:xfrm>
                      <a:prstGeom prst="rect">
                        <a:avLst/>
                      </a:prstGeom>
                      <a:noFill/>
                      <a:ln>
                        <a:noFill/>
                      </a:ln>
                    </p:spPr>
                  </p:pic>
                </p:oleObj>
              </mc:Fallback>
            </mc:AlternateContent>
          </a:graphicData>
        </a:graphic>
      </p:graphicFrame>
      <p:graphicFrame>
        <p:nvGraphicFramePr>
          <p:cNvPr id="43" name="对象 42"/>
          <p:cNvGraphicFramePr>
            <a:graphicFrameLocks noChangeAspect="1"/>
          </p:cNvGraphicFramePr>
          <p:nvPr/>
        </p:nvGraphicFramePr>
        <p:xfrm>
          <a:off x="4103948" y="5589240"/>
          <a:ext cx="3287712" cy="727075"/>
        </p:xfrm>
        <a:graphic>
          <a:graphicData uri="http://schemas.openxmlformats.org/presentationml/2006/ole">
            <mc:AlternateContent xmlns:mc="http://schemas.openxmlformats.org/markup-compatibility/2006">
              <mc:Choice xmlns:v="urn:schemas-microsoft-com:vml" Requires="v">
                <p:oleObj name="公式" r:id="rId14" imgW="1892160" imgH="419040" progId="Equation.3">
                  <p:embed/>
                </p:oleObj>
              </mc:Choice>
              <mc:Fallback>
                <p:oleObj name="公式" r:id="rId14" imgW="1892160" imgH="419040" progId="Equation.3">
                  <p:embed/>
                  <p:pic>
                    <p:nvPicPr>
                      <p:cNvPr id="43" name="对象 42"/>
                      <p:cNvPicPr>
                        <a:picLocks noChangeAspect="1" noChangeArrowheads="1"/>
                      </p:cNvPicPr>
                      <p:nvPr/>
                    </p:nvPicPr>
                    <p:blipFill>
                      <a:blip r:embed="rId15"/>
                      <a:srcRect/>
                      <a:stretch>
                        <a:fillRect/>
                      </a:stretch>
                    </p:blipFill>
                    <p:spPr bwMode="auto">
                      <a:xfrm>
                        <a:off x="4103948" y="5589240"/>
                        <a:ext cx="3287712" cy="7270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2279939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4093</TotalTime>
  <Words>3793</Words>
  <Application>Microsoft Office PowerPoint</Application>
  <PresentationFormat>全屏显示(4:3)</PresentationFormat>
  <Paragraphs>470</Paragraphs>
  <Slides>75</Slides>
  <Notes>2</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7</vt:i4>
      </vt:variant>
      <vt:variant>
        <vt:lpstr>幻灯片标题</vt:lpstr>
      </vt:variant>
      <vt:variant>
        <vt:i4>75</vt:i4>
      </vt:variant>
    </vt:vector>
  </HeadingPairs>
  <TitlesOfParts>
    <vt:vector size="95" baseType="lpstr">
      <vt:lpstr>Adobe 楷体 Std R</vt:lpstr>
      <vt:lpstr>楷体_GB2312</vt:lpstr>
      <vt:lpstr>宋体</vt:lpstr>
      <vt:lpstr>Arial</vt:lpstr>
      <vt:lpstr>Calibri</vt:lpstr>
      <vt:lpstr>Calibri Light</vt:lpstr>
      <vt:lpstr>Cambria Math</vt:lpstr>
      <vt:lpstr>Symbol</vt:lpstr>
      <vt:lpstr>Times New Roman</vt:lpstr>
      <vt:lpstr>Wingdings</vt:lpstr>
      <vt:lpstr>Office 主题</vt:lpstr>
      <vt:lpstr>Office 主题​​</vt:lpstr>
      <vt:lpstr>1_Office 主题​​</vt:lpstr>
      <vt:lpstr>Image</vt:lpstr>
      <vt:lpstr>公式</vt:lpstr>
      <vt:lpstr>CS ChemDraw Drawing</vt:lpstr>
      <vt:lpstr>Document</vt:lpstr>
      <vt:lpstr>Equation</vt:lpstr>
      <vt:lpstr>Microsoft 公式 3.0</vt:lpstr>
      <vt:lpstr>BMP 图象</vt:lpstr>
      <vt:lpstr>高分子化学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Example1: to produce Nylon－66 </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① without any bifunctional A－A molecules</vt:lpstr>
      <vt:lpstr>② the same stoichiometric bifunctional groups of A and B </vt:lpstr>
      <vt:lpstr>③ both of the above conditions are satisfied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Soochow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朱健</dc:creator>
  <cp:lastModifiedBy>Sunting Xuan</cp:lastModifiedBy>
  <cp:revision>35</cp:revision>
  <dcterms:created xsi:type="dcterms:W3CDTF">2015-03-14T02:18:47Z</dcterms:created>
  <dcterms:modified xsi:type="dcterms:W3CDTF">2024-09-24T14:02:59Z</dcterms:modified>
</cp:coreProperties>
</file>